
<file path=[Content_Types].xml><?xml version="1.0" encoding="utf-8"?>
<Types xmlns="http://schemas.openxmlformats.org/package/2006/content-types">
  <Default Extension="png" ContentType="image/png"/>
  <Default Extension="bin" ContentType="application/vnd.openxmlformats-officedocument.oleObject"/>
  <Default Extension="xls" ContentType="application/vnd.ms-excel"/>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theme/themeOverride5.xml" ContentType="application/vnd.openxmlformats-officedocument.themeOverride+xml"/>
  <Override PartName="/ppt/charts/chart9.xml" ContentType="application/vnd.openxmlformats-officedocument.drawingml.chart+xml"/>
  <Override PartName="/ppt/charts/chart10.xml" ContentType="application/vnd.openxmlformats-officedocument.drawingml.chart+xml"/>
  <Override PartName="/ppt/theme/themeOverride6.xml" ContentType="application/vnd.openxmlformats-officedocument.themeOverride+xml"/>
  <Override PartName="/ppt/charts/chart11.xml" ContentType="application/vnd.openxmlformats-officedocument.drawingml.chart+xml"/>
  <Override PartName="/ppt/theme/themeOverride7.xml" ContentType="application/vnd.openxmlformats-officedocument.themeOverride+xml"/>
  <Override PartName="/ppt/drawings/drawing1.xml" ContentType="application/vnd.openxmlformats-officedocument.drawingml.chartshapes+xml"/>
  <Override PartName="/ppt/charts/chart12.xml" ContentType="application/vnd.openxmlformats-officedocument.drawingml.chart+xml"/>
  <Override PartName="/ppt/charts/chart13.xml" ContentType="application/vnd.openxmlformats-officedocument.drawingml.chart+xml"/>
  <Override PartName="/ppt/theme/themeOverride8.xml" ContentType="application/vnd.openxmlformats-officedocument.themeOverride+xml"/>
  <Override PartName="/ppt/drawings/drawing2.xml" ContentType="application/vnd.openxmlformats-officedocument.drawingml.chartshapes+xml"/>
  <Override PartName="/ppt/charts/chart14.xml" ContentType="application/vnd.openxmlformats-officedocument.drawingml.chart+xml"/>
  <Override PartName="/ppt/theme/themeOverride9.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sldIdLst>
    <p:sldId id="305" r:id="rId2"/>
    <p:sldId id="312" r:id="rId3"/>
    <p:sldId id="313" r:id="rId4"/>
    <p:sldId id="314" r:id="rId5"/>
    <p:sldId id="292" r:id="rId6"/>
    <p:sldId id="261" r:id="rId7"/>
    <p:sldId id="302" r:id="rId8"/>
    <p:sldId id="303" r:id="rId9"/>
    <p:sldId id="294" r:id="rId10"/>
    <p:sldId id="295" r:id="rId11"/>
    <p:sldId id="320" r:id="rId12"/>
    <p:sldId id="315" r:id="rId13"/>
    <p:sldId id="271" r:id="rId14"/>
    <p:sldId id="319" r:id="rId15"/>
    <p:sldId id="262" r:id="rId16"/>
    <p:sldId id="297" r:id="rId17"/>
    <p:sldId id="293" r:id="rId18"/>
    <p:sldId id="318" r:id="rId19"/>
    <p:sldId id="266" r:id="rId20"/>
    <p:sldId id="316" r:id="rId21"/>
    <p:sldId id="272" r:id="rId22"/>
    <p:sldId id="257" r:id="rId23"/>
    <p:sldId id="307" r:id="rId24"/>
    <p:sldId id="260" r:id="rId25"/>
    <p:sldId id="273" r:id="rId26"/>
    <p:sldId id="311" r:id="rId27"/>
    <p:sldId id="276" r:id="rId28"/>
    <p:sldId id="308" r:id="rId29"/>
    <p:sldId id="304" r:id="rId30"/>
    <p:sldId id="321" r:id="rId31"/>
    <p:sldId id="322" r:id="rId3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30" autoAdjust="0"/>
    <p:restoredTop sz="94660"/>
  </p:normalViewPr>
  <p:slideViewPr>
    <p:cSldViewPr showGuides="1">
      <p:cViewPr>
        <p:scale>
          <a:sx n="73" d="100"/>
          <a:sy n="73" d="100"/>
        </p:scale>
        <p:origin x="-1459" y="-125"/>
      </p:cViewPr>
      <p:guideLst>
        <p:guide orient="horz" pos="2160"/>
        <p:guide pos="2880"/>
      </p:guideLst>
    </p:cSldViewPr>
  </p:slideViewPr>
  <p:notesTextViewPr>
    <p:cViewPr>
      <p:scale>
        <a:sx n="1" d="1"/>
        <a:sy n="1" d="1"/>
      </p:scale>
      <p:origin x="0" y="0"/>
    </p:cViewPr>
  </p:notesTextViewPr>
  <p:sorterViewPr>
    <p:cViewPr>
      <p:scale>
        <a:sx n="75" d="100"/>
        <a:sy n="75" d="100"/>
      </p:scale>
      <p:origin x="0" y="172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abagley\Desktop\boston_econ\us%20manufacturing.xls"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oleObject" Target="file:///C:\Users\abagley\Desktop\boston_econ\ratio%20workers%20retirees.xlsx" TargetMode="External"/><Relationship Id="rId1" Type="http://schemas.openxmlformats.org/officeDocument/2006/relationships/themeOverride" Target="../theme/themeOverride6.xml"/></Relationships>
</file>

<file path=ppt/charts/_rels/chart1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abagley\AppData\Local\Microsoft\Windows\Temporary%20Internet%20Files\Content.Outlook\O4C2CTO9\Public-Private%20Empl%20Cost%20Comparison.xlsx" TargetMode="External"/><Relationship Id="rId1" Type="http://schemas.openxmlformats.org/officeDocument/2006/relationships/themeOverride" Target="../theme/themeOverride7.xml"/></Relationships>
</file>

<file path=ppt/charts/_rels/chart12.xml.rels><?xml version="1.0" encoding="UTF-8" standalone="yes"?>
<Relationships xmlns="http://schemas.openxmlformats.org/package/2006/relationships"><Relationship Id="rId1" Type="http://schemas.openxmlformats.org/officeDocument/2006/relationships/oleObject" Target="file:///\\dc-1\common\Carolyn\Misc\Econ%20Presentation%20Research_2013\Union%20Membership_Private%20and%20Public%20Sector%20Workers_2.xlsx" TargetMode="External"/></Relationships>
</file>

<file path=ppt/charts/_rels/chart13.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C:\Users\abagley\Desktop\boston_econ\us%20manufacturing.xls" TargetMode="External"/><Relationship Id="rId1" Type="http://schemas.openxmlformats.org/officeDocument/2006/relationships/themeOverride" Target="../theme/themeOverride8.xml"/></Relationships>
</file>

<file path=ppt/charts/_rels/chart14.xml.rels><?xml version="1.0" encoding="UTF-8" standalone="yes"?>
<Relationships xmlns="http://schemas.openxmlformats.org/package/2006/relationships"><Relationship Id="rId2" Type="http://schemas.openxmlformats.org/officeDocument/2006/relationships/oleObject" Target="file:///C:\Users\abagley\Desktop\boston_econ\us%20manufacturing.xls" TargetMode="External"/><Relationship Id="rId1" Type="http://schemas.openxmlformats.org/officeDocument/2006/relationships/themeOverride" Target="../theme/themeOverride9.xml"/></Relationships>
</file>

<file path=ppt/charts/_rels/chart2.xml.rels><?xml version="1.0" encoding="UTF-8" standalone="yes"?>
<Relationships xmlns="http://schemas.openxmlformats.org/package/2006/relationships"><Relationship Id="rId2" Type="http://schemas.openxmlformats.org/officeDocument/2006/relationships/oleObject" Target="file:///C:\Users\abagley\AppData\Local\Temp\data-6.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abagley\Desktop\boston_econ\us%20manufacturing.xls"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Users\abagley\Desktop\boston_econ\us%20manufacturing.xls"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1" Type="http://schemas.openxmlformats.org/officeDocument/2006/relationships/oleObject" Target="file:///\\dc-1\common\Carolyn\Misc\Econ%20Presentation%20Research_2013\Union%20Membership_Private%20and%20Public%20Sector%20Workers_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c-1\andyb\mtf_stuff\Exec_committee\2013\other%20presentattions\boston_econ\fredgraph_gnp.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bagley\Desktop\boston_econ\GNI%20Comparison.xlsx" TargetMode="External"/></Relationships>
</file>

<file path=ppt/charts/_rels/chart8.xml.rels><?xml version="1.0" encoding="UTF-8" standalone="yes"?>
<Relationships xmlns="http://schemas.openxmlformats.org/package/2006/relationships"><Relationship Id="rId2" Type="http://schemas.openxmlformats.org/officeDocument/2006/relationships/oleObject" Target="file:///C:\Users\abagley\AppData\Local\Temp\data-6.xls" TargetMode="External"/><Relationship Id="rId1" Type="http://schemas.openxmlformats.org/officeDocument/2006/relationships/themeOverride" Target="../theme/themeOverride5.xml"/></Relationships>
</file>

<file path=ppt/charts/_rels/chart9.xml.rels><?xml version="1.0" encoding="UTF-8" standalone="yes"?>
<Relationships xmlns="http://schemas.openxmlformats.org/package/2006/relationships"><Relationship Id="rId1" Type="http://schemas.openxmlformats.org/officeDocument/2006/relationships/oleObject" Target="file:///\\dc-1\common\Carolyn\Misc\Econ%20Presentation%20Research_2013\Union%20Membership_Private%20and%20Public%20Sector%20Workers_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Sheet1!$P$11</c:f>
              <c:strCache>
                <c:ptCount val="1"/>
                <c:pt idx="0">
                  <c:v>GNP</c:v>
                </c:pt>
              </c:strCache>
            </c:strRef>
          </c:tx>
          <c:spPr>
            <a:ln w="41275">
              <a:solidFill>
                <a:sysClr val="windowText" lastClr="000000"/>
              </a:solidFill>
            </a:ln>
          </c:spPr>
          <c:marker>
            <c:symbol val="none"/>
          </c:marker>
          <c:cat>
            <c:strRef>
              <c:f>Sheet1!$O$12:$O$47</c:f>
              <c:strCache>
                <c:ptCount val="36"/>
                <c:pt idx="0">
                  <c:v>1945</c:v>
                </c:pt>
                <c:pt idx="1">
                  <c:v>1946</c:v>
                </c:pt>
                <c:pt idx="2">
                  <c:v>1947</c:v>
                </c:pt>
                <c:pt idx="3">
                  <c:v>1948</c:v>
                </c:pt>
                <c:pt idx="4">
                  <c:v>1949</c:v>
                </c:pt>
                <c:pt idx="5">
                  <c:v>1950</c:v>
                </c:pt>
                <c:pt idx="6">
                  <c:v>1951</c:v>
                </c:pt>
                <c:pt idx="7">
                  <c:v>1952</c:v>
                </c:pt>
                <c:pt idx="8">
                  <c:v>1953</c:v>
                </c:pt>
                <c:pt idx="9">
                  <c:v>1954</c:v>
                </c:pt>
                <c:pt idx="10">
                  <c:v>1955</c:v>
                </c:pt>
                <c:pt idx="11">
                  <c:v>1956</c:v>
                </c:pt>
                <c:pt idx="12">
                  <c:v>1957</c:v>
                </c:pt>
                <c:pt idx="13">
                  <c:v>1958</c:v>
                </c:pt>
                <c:pt idx="14">
                  <c:v>1959</c:v>
                </c:pt>
                <c:pt idx="15">
                  <c:v>1960</c:v>
                </c:pt>
                <c:pt idx="16">
                  <c:v>1961</c:v>
                </c:pt>
                <c:pt idx="17">
                  <c:v>1962</c:v>
                </c:pt>
                <c:pt idx="18">
                  <c:v>1963</c:v>
                </c:pt>
                <c:pt idx="19">
                  <c:v>1964</c:v>
                </c:pt>
                <c:pt idx="20">
                  <c:v>1965</c:v>
                </c:pt>
                <c:pt idx="21">
                  <c:v>1966</c:v>
                </c:pt>
                <c:pt idx="22">
                  <c:v>1967</c:v>
                </c:pt>
                <c:pt idx="23">
                  <c:v>1968</c:v>
                </c:pt>
                <c:pt idx="24">
                  <c:v>1969</c:v>
                </c:pt>
                <c:pt idx="25">
                  <c:v>1970</c:v>
                </c:pt>
                <c:pt idx="26">
                  <c:v>1971</c:v>
                </c:pt>
                <c:pt idx="27">
                  <c:v>1972</c:v>
                </c:pt>
                <c:pt idx="28">
                  <c:v>1973</c:v>
                </c:pt>
                <c:pt idx="29">
                  <c:v>1974</c:v>
                </c:pt>
                <c:pt idx="30">
                  <c:v>1975</c:v>
                </c:pt>
                <c:pt idx="31">
                  <c:v>1976</c:v>
                </c:pt>
                <c:pt idx="32">
                  <c:v>1977</c:v>
                </c:pt>
                <c:pt idx="33">
                  <c:v>1978</c:v>
                </c:pt>
                <c:pt idx="34">
                  <c:v>1979</c:v>
                </c:pt>
                <c:pt idx="35">
                  <c:v>1980</c:v>
                </c:pt>
              </c:strCache>
            </c:strRef>
          </c:cat>
          <c:val>
            <c:numRef>
              <c:f>Sheet1!$P$12:$P$47</c:f>
              <c:numCache>
                <c:formatCode>General</c:formatCode>
                <c:ptCount val="36"/>
                <c:pt idx="0">
                  <c:v>223.2</c:v>
                </c:pt>
                <c:pt idx="1">
                  <c:v>222.6</c:v>
                </c:pt>
                <c:pt idx="2">
                  <c:v>244.6</c:v>
                </c:pt>
                <c:pt idx="3">
                  <c:v>269.7</c:v>
                </c:pt>
                <c:pt idx="4">
                  <c:v>267.8</c:v>
                </c:pt>
                <c:pt idx="5">
                  <c:v>294.60000000000002</c:v>
                </c:pt>
                <c:pt idx="6">
                  <c:v>339.7</c:v>
                </c:pt>
                <c:pt idx="7">
                  <c:v>358.6</c:v>
                </c:pt>
                <c:pt idx="8">
                  <c:v>379.7</c:v>
                </c:pt>
                <c:pt idx="9">
                  <c:v>381.3</c:v>
                </c:pt>
                <c:pt idx="10">
                  <c:v>415.1</c:v>
                </c:pt>
                <c:pt idx="11">
                  <c:v>438</c:v>
                </c:pt>
                <c:pt idx="12">
                  <c:v>461</c:v>
                </c:pt>
                <c:pt idx="13">
                  <c:v>467.3</c:v>
                </c:pt>
                <c:pt idx="14">
                  <c:v>507.2</c:v>
                </c:pt>
                <c:pt idx="15">
                  <c:v>526.6</c:v>
                </c:pt>
                <c:pt idx="16">
                  <c:v>544.79999999999995</c:v>
                </c:pt>
                <c:pt idx="17">
                  <c:v>585.20000000000005</c:v>
                </c:pt>
                <c:pt idx="18">
                  <c:v>617.4</c:v>
                </c:pt>
                <c:pt idx="19">
                  <c:v>663</c:v>
                </c:pt>
                <c:pt idx="20">
                  <c:v>719.1</c:v>
                </c:pt>
                <c:pt idx="21">
                  <c:v>787</c:v>
                </c:pt>
                <c:pt idx="22">
                  <c:v>833.6</c:v>
                </c:pt>
                <c:pt idx="23">
                  <c:v>910.6</c:v>
                </c:pt>
                <c:pt idx="24">
                  <c:v>982.2</c:v>
                </c:pt>
                <c:pt idx="25">
                  <c:v>1035.5999999999999</c:v>
                </c:pt>
                <c:pt idx="26">
                  <c:v>1125.4000000000001</c:v>
                </c:pt>
                <c:pt idx="27">
                  <c:v>1237.3</c:v>
                </c:pt>
                <c:pt idx="28">
                  <c:v>1382.6</c:v>
                </c:pt>
                <c:pt idx="29">
                  <c:v>1496.9</c:v>
                </c:pt>
                <c:pt idx="30">
                  <c:v>1630.6</c:v>
                </c:pt>
                <c:pt idx="31">
                  <c:v>1819</c:v>
                </c:pt>
                <c:pt idx="32">
                  <c:v>2026.9</c:v>
                </c:pt>
                <c:pt idx="33">
                  <c:v>2291.4</c:v>
                </c:pt>
                <c:pt idx="34">
                  <c:v>2557.5</c:v>
                </c:pt>
                <c:pt idx="35">
                  <c:v>2784.2</c:v>
                </c:pt>
              </c:numCache>
            </c:numRef>
          </c:val>
          <c:smooth val="0"/>
        </c:ser>
        <c:dLbls>
          <c:showLegendKey val="0"/>
          <c:showVal val="0"/>
          <c:showCatName val="0"/>
          <c:showSerName val="0"/>
          <c:showPercent val="0"/>
          <c:showBubbleSize val="0"/>
        </c:dLbls>
        <c:marker val="1"/>
        <c:smooth val="0"/>
        <c:axId val="36431360"/>
        <c:axId val="36432896"/>
      </c:lineChart>
      <c:catAx>
        <c:axId val="36431360"/>
        <c:scaling>
          <c:orientation val="minMax"/>
        </c:scaling>
        <c:delete val="0"/>
        <c:axPos val="b"/>
        <c:majorTickMark val="out"/>
        <c:minorTickMark val="none"/>
        <c:tickLblPos val="nextTo"/>
        <c:txPr>
          <a:bodyPr/>
          <a:lstStyle/>
          <a:p>
            <a:pPr>
              <a:defRPr sz="1200"/>
            </a:pPr>
            <a:endParaRPr lang="en-US"/>
          </a:p>
        </c:txPr>
        <c:crossAx val="36432896"/>
        <c:crosses val="autoZero"/>
        <c:auto val="1"/>
        <c:lblAlgn val="ctr"/>
        <c:lblOffset val="100"/>
        <c:noMultiLvlLbl val="0"/>
      </c:catAx>
      <c:valAx>
        <c:axId val="36432896"/>
        <c:scaling>
          <c:orientation val="minMax"/>
        </c:scaling>
        <c:delete val="0"/>
        <c:axPos val="l"/>
        <c:majorGridlines/>
        <c:title>
          <c:tx>
            <c:rich>
              <a:bodyPr rot="-5400000" vert="horz"/>
              <a:lstStyle/>
              <a:p>
                <a:pPr>
                  <a:defRPr sz="1600"/>
                </a:pPr>
                <a:r>
                  <a:rPr lang="en-US" sz="1600" dirty="0"/>
                  <a:t>$ Billions</a:t>
                </a:r>
              </a:p>
            </c:rich>
          </c:tx>
          <c:layout>
            <c:manualLayout>
              <c:xMode val="edge"/>
              <c:yMode val="edge"/>
              <c:x val="3.0864197530864196E-3"/>
              <c:y val="0.31750944495127342"/>
            </c:manualLayout>
          </c:layout>
          <c:overlay val="0"/>
        </c:title>
        <c:numFmt formatCode="#,##0" sourceLinked="0"/>
        <c:majorTickMark val="out"/>
        <c:minorTickMark val="none"/>
        <c:tickLblPos val="nextTo"/>
        <c:txPr>
          <a:bodyPr/>
          <a:lstStyle/>
          <a:p>
            <a:pPr>
              <a:defRPr sz="1200"/>
            </a:pPr>
            <a:endParaRPr lang="en-US"/>
          </a:p>
        </c:txPr>
        <c:crossAx val="36431360"/>
        <c:crosses val="autoZero"/>
        <c:crossBetween val="between"/>
      </c:valAx>
    </c:plotArea>
    <c:plotVisOnly val="1"/>
    <c:dispBlanksAs val="gap"/>
    <c:showDLblsOverMax val="0"/>
  </c:chart>
  <c:txPr>
    <a:bodyPr/>
    <a:lstStyle/>
    <a:p>
      <a:pPr>
        <a:defRPr>
          <a:latin typeface="Palatino Linotype" pitchFamily="18" charset="0"/>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1"/>
          <c:order val="0"/>
          <c:tx>
            <c:strRef>
              <c:f>ratio!$H$14</c:f>
              <c:strCache>
                <c:ptCount val="1"/>
                <c:pt idx="0">
                  <c:v>Ratio</c:v>
                </c:pt>
              </c:strCache>
            </c:strRef>
          </c:tx>
          <c:spPr>
            <a:ln w="41275" cmpd="sng">
              <a:solidFill>
                <a:sysClr val="windowText" lastClr="000000"/>
              </a:solidFill>
            </a:ln>
          </c:spPr>
          <c:marker>
            <c:symbol val="none"/>
          </c:marker>
          <c:cat>
            <c:numRef>
              <c:f>ratio!$G$15:$G$23</c:f>
              <c:numCache>
                <c:formatCode>General</c:formatCode>
                <c:ptCount val="9"/>
                <c:pt idx="0">
                  <c:v>1960</c:v>
                </c:pt>
                <c:pt idx="1">
                  <c:v>1970</c:v>
                </c:pt>
                <c:pt idx="2">
                  <c:v>1980</c:v>
                </c:pt>
                <c:pt idx="3">
                  <c:v>1990</c:v>
                </c:pt>
                <c:pt idx="4">
                  <c:v>2000</c:v>
                </c:pt>
                <c:pt idx="5">
                  <c:v>2010</c:v>
                </c:pt>
                <c:pt idx="6">
                  <c:v>2020</c:v>
                </c:pt>
                <c:pt idx="7">
                  <c:v>2030</c:v>
                </c:pt>
                <c:pt idx="8">
                  <c:v>2040</c:v>
                </c:pt>
              </c:numCache>
            </c:numRef>
          </c:cat>
          <c:val>
            <c:numRef>
              <c:f>ratio!$H$15:$H$23</c:f>
              <c:numCache>
                <c:formatCode>General</c:formatCode>
                <c:ptCount val="9"/>
                <c:pt idx="0">
                  <c:v>5.0999999999999996</c:v>
                </c:pt>
                <c:pt idx="1">
                  <c:v>3.7</c:v>
                </c:pt>
                <c:pt idx="2">
                  <c:v>3.2</c:v>
                </c:pt>
                <c:pt idx="3">
                  <c:v>3.4</c:v>
                </c:pt>
                <c:pt idx="4">
                  <c:v>3.4</c:v>
                </c:pt>
                <c:pt idx="5">
                  <c:v>2.9</c:v>
                </c:pt>
                <c:pt idx="6">
                  <c:v>2.5</c:v>
                </c:pt>
                <c:pt idx="7">
                  <c:v>2.2999999999999998</c:v>
                </c:pt>
                <c:pt idx="8">
                  <c:v>2.1</c:v>
                </c:pt>
              </c:numCache>
            </c:numRef>
          </c:val>
          <c:smooth val="0"/>
        </c:ser>
        <c:dLbls>
          <c:showLegendKey val="0"/>
          <c:showVal val="0"/>
          <c:showCatName val="0"/>
          <c:showSerName val="0"/>
          <c:showPercent val="0"/>
          <c:showBubbleSize val="0"/>
        </c:dLbls>
        <c:marker val="1"/>
        <c:smooth val="0"/>
        <c:axId val="90205184"/>
        <c:axId val="90235648"/>
      </c:lineChart>
      <c:catAx>
        <c:axId val="90205184"/>
        <c:scaling>
          <c:orientation val="minMax"/>
        </c:scaling>
        <c:delete val="0"/>
        <c:axPos val="b"/>
        <c:numFmt formatCode="General" sourceLinked="1"/>
        <c:majorTickMark val="out"/>
        <c:minorTickMark val="none"/>
        <c:tickLblPos val="nextTo"/>
        <c:txPr>
          <a:bodyPr/>
          <a:lstStyle/>
          <a:p>
            <a:pPr>
              <a:defRPr sz="1400"/>
            </a:pPr>
            <a:endParaRPr lang="en-US"/>
          </a:p>
        </c:txPr>
        <c:crossAx val="90235648"/>
        <c:crosses val="autoZero"/>
        <c:auto val="1"/>
        <c:lblAlgn val="ctr"/>
        <c:lblOffset val="100"/>
        <c:noMultiLvlLbl val="0"/>
      </c:catAx>
      <c:valAx>
        <c:axId val="90235648"/>
        <c:scaling>
          <c:orientation val="minMax"/>
        </c:scaling>
        <c:delete val="0"/>
        <c:axPos val="l"/>
        <c:majorGridlines/>
        <c:title>
          <c:tx>
            <c:rich>
              <a:bodyPr rot="-5400000" vert="horz"/>
              <a:lstStyle/>
              <a:p>
                <a:pPr>
                  <a:defRPr sz="1800" b="0"/>
                </a:pPr>
                <a:r>
                  <a:rPr lang="en-US" sz="1800" b="0" dirty="0" smtClean="0"/>
                  <a:t>Ratio of Social Security Covered Workers to Beneficiaries</a:t>
                </a:r>
                <a:endParaRPr lang="en-US" sz="1800" b="0" dirty="0"/>
              </a:p>
            </c:rich>
          </c:tx>
          <c:layout>
            <c:manualLayout>
              <c:xMode val="edge"/>
              <c:yMode val="edge"/>
              <c:x val="3.0864197530864196E-3"/>
              <c:y val="8.0085276879196768E-2"/>
            </c:manualLayout>
          </c:layout>
          <c:overlay val="0"/>
        </c:title>
        <c:numFmt formatCode="General" sourceLinked="1"/>
        <c:majorTickMark val="out"/>
        <c:minorTickMark val="none"/>
        <c:tickLblPos val="nextTo"/>
        <c:txPr>
          <a:bodyPr/>
          <a:lstStyle/>
          <a:p>
            <a:pPr>
              <a:defRPr sz="1400"/>
            </a:pPr>
            <a:endParaRPr lang="en-US"/>
          </a:p>
        </c:txPr>
        <c:crossAx val="90205184"/>
        <c:crosses val="autoZero"/>
        <c:crossBetween val="between"/>
      </c:valAx>
    </c:plotArea>
    <c:plotVisOnly val="1"/>
    <c:dispBlanksAs val="gap"/>
    <c:showDLblsOverMax val="0"/>
  </c:chart>
  <c:txPr>
    <a:bodyPr/>
    <a:lstStyle/>
    <a:p>
      <a:pPr>
        <a:defRPr>
          <a:latin typeface="Palatino Linotype" pitchFamily="18" charset="0"/>
        </a:defRPr>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0"/>
          <c:order val="0"/>
          <c:tx>
            <c:strRef>
              <c:f>'[Public-Private Empl Cost Comparison.xlsx]Graph &amp; Data'!$O$2</c:f>
              <c:strCache>
                <c:ptCount val="1"/>
                <c:pt idx="0">
                  <c:v>Wages and salaries</c:v>
                </c:pt>
              </c:strCache>
            </c:strRef>
          </c:tx>
          <c:invertIfNegative val="0"/>
          <c:dLbls>
            <c:dLbl>
              <c:idx val="0"/>
              <c:spPr>
                <a:solidFill>
                  <a:sysClr val="window" lastClr="FFFFFF"/>
                </a:solidFill>
              </c:spPr>
              <c:txPr>
                <a:bodyPr/>
                <a:lstStyle/>
                <a:p>
                  <a:pPr>
                    <a:defRPr sz="1200"/>
                  </a:pPr>
                  <a:endParaRPr lang="en-US"/>
                </a:p>
              </c:txPr>
              <c:showLegendKey val="0"/>
              <c:showVal val="1"/>
              <c:showCatName val="0"/>
              <c:showSerName val="0"/>
              <c:showPercent val="0"/>
              <c:showBubbleSize val="0"/>
            </c:dLbl>
            <c:dLbl>
              <c:idx val="1"/>
              <c:spPr>
                <a:solidFill>
                  <a:sysClr val="window" lastClr="FFFFFF"/>
                </a:solidFill>
              </c:spPr>
              <c:txPr>
                <a:bodyPr/>
                <a:lstStyle/>
                <a:p>
                  <a:pPr>
                    <a:defRPr sz="1200"/>
                  </a:pPr>
                  <a:endParaRPr lang="en-US"/>
                </a:p>
              </c:txPr>
              <c:showLegendKey val="0"/>
              <c:showVal val="1"/>
              <c:showCatName val="0"/>
              <c:showSerName val="0"/>
              <c:showPercent val="0"/>
              <c:showBubbleSize val="0"/>
            </c:dLbl>
            <c:spPr>
              <a:solidFill>
                <a:sysClr val="window" lastClr="FFFFFF"/>
              </a:solidFill>
            </c:spPr>
            <c:txPr>
              <a:bodyPr/>
              <a:lstStyle/>
              <a:p>
                <a:pPr>
                  <a:defRPr sz="1100"/>
                </a:pPr>
                <a:endParaRPr lang="en-US"/>
              </a:p>
            </c:txPr>
            <c:showLegendKey val="0"/>
            <c:showVal val="1"/>
            <c:showCatName val="0"/>
            <c:showSerName val="0"/>
            <c:showPercent val="0"/>
            <c:showBubbleSize val="0"/>
            <c:showLeaderLines val="0"/>
          </c:dLbls>
          <c:cat>
            <c:strRef>
              <c:f>'[Public-Private Empl Cost Comparison.xlsx]Graph &amp; Data'!$N$3:$N$4</c:f>
              <c:strCache>
                <c:ptCount val="2"/>
                <c:pt idx="0">
                  <c:v>Private</c:v>
                </c:pt>
                <c:pt idx="1">
                  <c:v>State &amp; Local</c:v>
                </c:pt>
              </c:strCache>
            </c:strRef>
          </c:cat>
          <c:val>
            <c:numRef>
              <c:f>'[Public-Private Empl Cost Comparison.xlsx]Graph &amp; Data'!$O$3:$O$4</c:f>
              <c:numCache>
                <c:formatCode>"$"#,##0.00</c:formatCode>
                <c:ptCount val="2"/>
                <c:pt idx="0">
                  <c:v>20.36</c:v>
                </c:pt>
                <c:pt idx="1">
                  <c:v>26.91</c:v>
                </c:pt>
              </c:numCache>
            </c:numRef>
          </c:val>
        </c:ser>
        <c:ser>
          <c:idx val="1"/>
          <c:order val="1"/>
          <c:tx>
            <c:strRef>
              <c:f>'[Public-Private Empl Cost Comparison.xlsx]Graph &amp; Data'!$P$2</c:f>
              <c:strCache>
                <c:ptCount val="1"/>
                <c:pt idx="0">
                  <c:v>Total benefits</c:v>
                </c:pt>
              </c:strCache>
            </c:strRef>
          </c:tx>
          <c:invertIfNegative val="0"/>
          <c:dLbls>
            <c:spPr>
              <a:solidFill>
                <a:sysClr val="window" lastClr="FFFFFF"/>
              </a:solidFill>
            </c:spPr>
            <c:txPr>
              <a:bodyPr/>
              <a:lstStyle/>
              <a:p>
                <a:pPr>
                  <a:defRPr sz="1200"/>
                </a:pPr>
                <a:endParaRPr lang="en-US"/>
              </a:p>
            </c:txPr>
            <c:showLegendKey val="0"/>
            <c:showVal val="1"/>
            <c:showCatName val="0"/>
            <c:showSerName val="0"/>
            <c:showPercent val="0"/>
            <c:showBubbleSize val="0"/>
            <c:showLeaderLines val="0"/>
          </c:dLbls>
          <c:cat>
            <c:strRef>
              <c:f>'[Public-Private Empl Cost Comparison.xlsx]Graph &amp; Data'!$N$3:$N$4</c:f>
              <c:strCache>
                <c:ptCount val="2"/>
                <c:pt idx="0">
                  <c:v>Private</c:v>
                </c:pt>
                <c:pt idx="1">
                  <c:v>State &amp; Local</c:v>
                </c:pt>
              </c:strCache>
            </c:strRef>
          </c:cat>
          <c:val>
            <c:numRef>
              <c:f>'[Public-Private Empl Cost Comparison.xlsx]Graph &amp; Data'!$P$3:$P$4</c:f>
              <c:numCache>
                <c:formatCode>"$"#,##0.00</c:formatCode>
                <c:ptCount val="2"/>
                <c:pt idx="0">
                  <c:v>8.58</c:v>
                </c:pt>
                <c:pt idx="1">
                  <c:v>14.65</c:v>
                </c:pt>
              </c:numCache>
            </c:numRef>
          </c:val>
        </c:ser>
        <c:dLbls>
          <c:showLegendKey val="0"/>
          <c:showVal val="1"/>
          <c:showCatName val="0"/>
          <c:showSerName val="0"/>
          <c:showPercent val="0"/>
          <c:showBubbleSize val="0"/>
        </c:dLbls>
        <c:gapWidth val="150"/>
        <c:overlap val="100"/>
        <c:axId val="90292608"/>
        <c:axId val="90294144"/>
      </c:barChart>
      <c:catAx>
        <c:axId val="90292608"/>
        <c:scaling>
          <c:orientation val="minMax"/>
        </c:scaling>
        <c:delete val="0"/>
        <c:axPos val="b"/>
        <c:majorTickMark val="out"/>
        <c:minorTickMark val="none"/>
        <c:tickLblPos val="nextTo"/>
        <c:txPr>
          <a:bodyPr/>
          <a:lstStyle/>
          <a:p>
            <a:pPr>
              <a:defRPr sz="1400"/>
            </a:pPr>
            <a:endParaRPr lang="en-US"/>
          </a:p>
        </c:txPr>
        <c:crossAx val="90294144"/>
        <c:crosses val="autoZero"/>
        <c:auto val="1"/>
        <c:lblAlgn val="ctr"/>
        <c:lblOffset val="100"/>
        <c:noMultiLvlLbl val="0"/>
      </c:catAx>
      <c:valAx>
        <c:axId val="90294144"/>
        <c:scaling>
          <c:orientation val="minMax"/>
        </c:scaling>
        <c:delete val="0"/>
        <c:axPos val="l"/>
        <c:title>
          <c:tx>
            <c:rich>
              <a:bodyPr rot="-5400000" vert="horz"/>
              <a:lstStyle/>
              <a:p>
                <a:pPr>
                  <a:defRPr sz="1400"/>
                </a:pPr>
                <a:r>
                  <a:rPr lang="en-US" sz="1400" dirty="0" smtClean="0"/>
                  <a:t>Cost</a:t>
                </a:r>
                <a:r>
                  <a:rPr lang="en-US" sz="1400" baseline="0" dirty="0" smtClean="0"/>
                  <a:t> Per Hour</a:t>
                </a:r>
                <a:endParaRPr lang="en-US" sz="1400" dirty="0"/>
              </a:p>
            </c:rich>
          </c:tx>
          <c:layout>
            <c:manualLayout>
              <c:xMode val="edge"/>
              <c:yMode val="edge"/>
              <c:x val="3.0864197530864196E-3"/>
              <c:y val="0.29004501362472473"/>
            </c:manualLayout>
          </c:layout>
          <c:overlay val="0"/>
        </c:title>
        <c:numFmt formatCode="&quot;$&quot;#,##0" sourceLinked="0"/>
        <c:majorTickMark val="out"/>
        <c:minorTickMark val="none"/>
        <c:tickLblPos val="nextTo"/>
        <c:txPr>
          <a:bodyPr/>
          <a:lstStyle/>
          <a:p>
            <a:pPr>
              <a:defRPr sz="1400"/>
            </a:pPr>
            <a:endParaRPr lang="en-US"/>
          </a:p>
        </c:txPr>
        <c:crossAx val="90292608"/>
        <c:crosses val="autoZero"/>
        <c:crossBetween val="between"/>
      </c:valAx>
    </c:plotArea>
    <c:legend>
      <c:legendPos val="b"/>
      <c:layout/>
      <c:overlay val="0"/>
      <c:txPr>
        <a:bodyPr/>
        <a:lstStyle/>
        <a:p>
          <a:pPr>
            <a:defRPr sz="1400"/>
          </a:pPr>
          <a:endParaRPr lang="en-US"/>
        </a:p>
      </c:txPr>
    </c:legend>
    <c:plotVisOnly val="1"/>
    <c:dispBlanksAs val="gap"/>
    <c:showDLblsOverMax val="0"/>
  </c:chart>
  <c:txPr>
    <a:bodyPr/>
    <a:lstStyle/>
    <a:p>
      <a:pPr>
        <a:defRPr>
          <a:latin typeface="Palatino Linotype" pitchFamily="18" charset="0"/>
          <a:cs typeface="Times New Roman" pitchFamily="18" charset="0"/>
        </a:defRPr>
      </a:pPr>
      <a:endParaRPr lang="en-US"/>
    </a:p>
  </c:txPr>
  <c:externalData r:id="rId2">
    <c:autoUpdate val="0"/>
  </c:externalData>
  <c:userShapes r:id="rId3"/>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1"/>
          <c:order val="0"/>
          <c:spPr>
            <a:ln>
              <a:solidFill>
                <a:schemeClr val="tx1"/>
              </a:solidFill>
            </a:ln>
          </c:spPr>
          <c:marker>
            <c:symbol val="none"/>
          </c:marker>
          <c:dLbls>
            <c:dLbl>
              <c:idx val="17"/>
              <c:layout>
                <c:manualLayout>
                  <c:x val="-8.5034013605442185E-3"/>
                  <c:y val="3.2805630031730725E-2"/>
                </c:manualLayout>
              </c:layout>
              <c:dLblPos val="r"/>
              <c:showLegendKey val="0"/>
              <c:showVal val="1"/>
              <c:showCatName val="0"/>
              <c:showSerName val="0"/>
              <c:showPercent val="0"/>
              <c:showBubbleSize val="0"/>
            </c:dLbl>
            <c:numFmt formatCode="#,##0" sourceLinked="0"/>
            <c:showLegendKey val="0"/>
            <c:showVal val="0"/>
            <c:showCatName val="0"/>
            <c:showSerName val="0"/>
            <c:showPercent val="0"/>
            <c:showBubbleSize val="0"/>
          </c:dLbls>
          <c:cat>
            <c:numRef>
              <c:f>Graphs!$A$26:$A$43</c:f>
              <c:numCache>
                <c:formatCode>General</c:formatCod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numCache>
            </c:numRef>
          </c:cat>
          <c:val>
            <c:numRef>
              <c:f>Graphs!$B$26:$B$43</c:f>
              <c:numCache>
                <c:formatCode>#,##0.0</c:formatCode>
                <c:ptCount val="18"/>
                <c:pt idx="0">
                  <c:v>6927.4</c:v>
                </c:pt>
                <c:pt idx="1">
                  <c:v>6854.4</c:v>
                </c:pt>
                <c:pt idx="2">
                  <c:v>6746.7</c:v>
                </c:pt>
                <c:pt idx="3">
                  <c:v>6905.3</c:v>
                </c:pt>
                <c:pt idx="4">
                  <c:v>7058.1</c:v>
                </c:pt>
                <c:pt idx="5">
                  <c:v>7110.5</c:v>
                </c:pt>
                <c:pt idx="6">
                  <c:v>7147.5</c:v>
                </c:pt>
                <c:pt idx="7">
                  <c:v>7327.2</c:v>
                </c:pt>
                <c:pt idx="8">
                  <c:v>7324.1</c:v>
                </c:pt>
                <c:pt idx="9">
                  <c:v>7267.1</c:v>
                </c:pt>
                <c:pt idx="10">
                  <c:v>7430.4</c:v>
                </c:pt>
                <c:pt idx="11">
                  <c:v>7377.8</c:v>
                </c:pt>
                <c:pt idx="12">
                  <c:v>7556.72613</c:v>
                </c:pt>
                <c:pt idx="13">
                  <c:v>7832.3206399999999</c:v>
                </c:pt>
                <c:pt idx="14">
                  <c:v>7896.4813700000004</c:v>
                </c:pt>
                <c:pt idx="15">
                  <c:v>7623.1200399999998</c:v>
                </c:pt>
                <c:pt idx="16">
                  <c:v>7550.1827700000003</c:v>
                </c:pt>
                <c:pt idx="17">
                  <c:v>7328</c:v>
                </c:pt>
              </c:numCache>
            </c:numRef>
          </c:val>
          <c:smooth val="0"/>
        </c:ser>
        <c:dLbls>
          <c:showLegendKey val="0"/>
          <c:showVal val="0"/>
          <c:showCatName val="0"/>
          <c:showSerName val="0"/>
          <c:showPercent val="0"/>
          <c:showBubbleSize val="0"/>
        </c:dLbls>
        <c:marker val="1"/>
        <c:smooth val="0"/>
        <c:axId val="90347392"/>
        <c:axId val="90348928"/>
      </c:lineChart>
      <c:catAx>
        <c:axId val="90347392"/>
        <c:scaling>
          <c:orientation val="minMax"/>
        </c:scaling>
        <c:delete val="0"/>
        <c:axPos val="b"/>
        <c:numFmt formatCode="General" sourceLinked="1"/>
        <c:majorTickMark val="out"/>
        <c:minorTickMark val="none"/>
        <c:tickLblPos val="nextTo"/>
        <c:crossAx val="90348928"/>
        <c:crosses val="autoZero"/>
        <c:auto val="1"/>
        <c:lblAlgn val="ctr"/>
        <c:lblOffset val="100"/>
        <c:noMultiLvlLbl val="0"/>
      </c:catAx>
      <c:valAx>
        <c:axId val="90348928"/>
        <c:scaling>
          <c:orientation val="minMax"/>
          <c:min val="5000"/>
        </c:scaling>
        <c:delete val="0"/>
        <c:axPos val="l"/>
        <c:majorGridlines/>
        <c:title>
          <c:tx>
            <c:rich>
              <a:bodyPr rot="-5400000" vert="horz"/>
              <a:lstStyle/>
              <a:p>
                <a:pPr>
                  <a:defRPr/>
                </a:pPr>
                <a:r>
                  <a:rPr lang="en-US" dirty="0" smtClean="0"/>
                  <a:t>Membership in Public Sector Unions</a:t>
                </a:r>
                <a:endParaRPr lang="en-US" dirty="0"/>
              </a:p>
              <a:p>
                <a:pPr>
                  <a:defRPr/>
                </a:pPr>
                <a:r>
                  <a:rPr lang="en-US" dirty="0"/>
                  <a:t>(thousands)</a:t>
                </a:r>
              </a:p>
            </c:rich>
          </c:tx>
          <c:layout/>
          <c:overlay val="0"/>
        </c:title>
        <c:numFmt formatCode="#,##0" sourceLinked="0"/>
        <c:majorTickMark val="out"/>
        <c:minorTickMark val="none"/>
        <c:tickLblPos val="nextTo"/>
        <c:crossAx val="90347392"/>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Sheet1!$G$56</c:f>
              <c:strCache>
                <c:ptCount val="1"/>
                <c:pt idx="0">
                  <c:v>Outlays</c:v>
                </c:pt>
              </c:strCache>
            </c:strRef>
          </c:tx>
          <c:spPr>
            <a:ln w="41275">
              <a:prstDash val="dash"/>
            </a:ln>
          </c:spPr>
          <c:marker>
            <c:symbol val="none"/>
          </c:marker>
          <c:cat>
            <c:strRef>
              <c:f>Sheet1!$F$57:$F$81</c:f>
              <c:strCache>
                <c:ptCount val="25"/>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strCache>
            </c:strRef>
          </c:cat>
          <c:val>
            <c:numRef>
              <c:f>Sheet1!$G$57:$G$81</c:f>
              <c:numCache>
                <c:formatCode>#,##0</c:formatCode>
                <c:ptCount val="25"/>
                <c:pt idx="0">
                  <c:v>1252994</c:v>
                </c:pt>
                <c:pt idx="1">
                  <c:v>1324226</c:v>
                </c:pt>
                <c:pt idx="2">
                  <c:v>1381529</c:v>
                </c:pt>
                <c:pt idx="3">
                  <c:v>1409386</c:v>
                </c:pt>
                <c:pt idx="4">
                  <c:v>1461753</c:v>
                </c:pt>
                <c:pt idx="5">
                  <c:v>1515742</c:v>
                </c:pt>
                <c:pt idx="6">
                  <c:v>1560484</c:v>
                </c:pt>
                <c:pt idx="7">
                  <c:v>1601116</c:v>
                </c:pt>
                <c:pt idx="8">
                  <c:v>1652458</c:v>
                </c:pt>
                <c:pt idx="9">
                  <c:v>1701842</c:v>
                </c:pt>
                <c:pt idx="10">
                  <c:v>1788950</c:v>
                </c:pt>
                <c:pt idx="11">
                  <c:v>1862846</c:v>
                </c:pt>
                <c:pt idx="12">
                  <c:v>2010894</c:v>
                </c:pt>
                <c:pt idx="13">
                  <c:v>2159899</c:v>
                </c:pt>
                <c:pt idx="14">
                  <c:v>2292841</c:v>
                </c:pt>
                <c:pt idx="15">
                  <c:v>2471957</c:v>
                </c:pt>
                <c:pt idx="16">
                  <c:v>2655050</c:v>
                </c:pt>
                <c:pt idx="17">
                  <c:v>2728686</c:v>
                </c:pt>
                <c:pt idx="18">
                  <c:v>2982544</c:v>
                </c:pt>
                <c:pt idx="19">
                  <c:v>3517677</c:v>
                </c:pt>
                <c:pt idx="20">
                  <c:v>3720701</c:v>
                </c:pt>
                <c:pt idx="21">
                  <c:v>3833861</c:v>
                </c:pt>
                <c:pt idx="22">
                  <c:v>3754852</c:v>
                </c:pt>
                <c:pt idx="23">
                  <c:v>3915443</c:v>
                </c:pt>
                <c:pt idx="24">
                  <c:v>4161230</c:v>
                </c:pt>
              </c:numCache>
            </c:numRef>
          </c:val>
          <c:smooth val="0"/>
        </c:ser>
        <c:ser>
          <c:idx val="1"/>
          <c:order val="1"/>
          <c:tx>
            <c:strRef>
              <c:f>Sheet1!$H$56</c:f>
              <c:strCache>
                <c:ptCount val="1"/>
                <c:pt idx="0">
                  <c:v>Receipts</c:v>
                </c:pt>
              </c:strCache>
            </c:strRef>
          </c:tx>
          <c:spPr>
            <a:ln w="41275"/>
          </c:spPr>
          <c:marker>
            <c:symbol val="none"/>
          </c:marker>
          <c:cat>
            <c:strRef>
              <c:f>Sheet1!$F$57:$F$81</c:f>
              <c:strCache>
                <c:ptCount val="25"/>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strCache>
            </c:strRef>
          </c:cat>
          <c:val>
            <c:numRef>
              <c:f>Sheet1!$H$57:$H$81</c:f>
              <c:numCache>
                <c:formatCode>#,##0</c:formatCode>
                <c:ptCount val="25"/>
                <c:pt idx="0">
                  <c:v>1031958</c:v>
                </c:pt>
                <c:pt idx="1">
                  <c:v>1054988</c:v>
                </c:pt>
                <c:pt idx="2">
                  <c:v>1091208</c:v>
                </c:pt>
                <c:pt idx="3">
                  <c:v>1154335</c:v>
                </c:pt>
                <c:pt idx="4">
                  <c:v>1258566</c:v>
                </c:pt>
                <c:pt idx="5">
                  <c:v>1351790</c:v>
                </c:pt>
                <c:pt idx="6">
                  <c:v>1453053</c:v>
                </c:pt>
                <c:pt idx="7">
                  <c:v>1579232</c:v>
                </c:pt>
                <c:pt idx="8">
                  <c:v>1721728</c:v>
                </c:pt>
                <c:pt idx="9">
                  <c:v>1827452</c:v>
                </c:pt>
                <c:pt idx="10">
                  <c:v>2025191</c:v>
                </c:pt>
                <c:pt idx="11">
                  <c:v>1991082</c:v>
                </c:pt>
                <c:pt idx="12">
                  <c:v>1853136</c:v>
                </c:pt>
                <c:pt idx="13">
                  <c:v>1782314</c:v>
                </c:pt>
                <c:pt idx="14">
                  <c:v>1880114</c:v>
                </c:pt>
                <c:pt idx="15">
                  <c:v>2153611</c:v>
                </c:pt>
                <c:pt idx="16">
                  <c:v>2406869</c:v>
                </c:pt>
                <c:pt idx="17">
                  <c:v>2567985</c:v>
                </c:pt>
                <c:pt idx="18">
                  <c:v>2523991</c:v>
                </c:pt>
                <c:pt idx="19">
                  <c:v>2104989</c:v>
                </c:pt>
                <c:pt idx="20">
                  <c:v>2165119</c:v>
                </c:pt>
                <c:pt idx="21">
                  <c:v>2567181</c:v>
                </c:pt>
                <c:pt idx="22">
                  <c:v>2926400</c:v>
                </c:pt>
                <c:pt idx="23">
                  <c:v>3188115</c:v>
                </c:pt>
                <c:pt idx="24">
                  <c:v>3455451</c:v>
                </c:pt>
              </c:numCache>
            </c:numRef>
          </c:val>
          <c:smooth val="0"/>
        </c:ser>
        <c:dLbls>
          <c:showLegendKey val="0"/>
          <c:showVal val="0"/>
          <c:showCatName val="0"/>
          <c:showSerName val="0"/>
          <c:showPercent val="0"/>
          <c:showBubbleSize val="0"/>
        </c:dLbls>
        <c:marker val="1"/>
        <c:smooth val="0"/>
        <c:axId val="90408448"/>
        <c:axId val="90409984"/>
      </c:lineChart>
      <c:catAx>
        <c:axId val="90408448"/>
        <c:scaling>
          <c:orientation val="minMax"/>
        </c:scaling>
        <c:delete val="0"/>
        <c:axPos val="b"/>
        <c:majorTickMark val="out"/>
        <c:minorTickMark val="none"/>
        <c:tickLblPos val="nextTo"/>
        <c:txPr>
          <a:bodyPr/>
          <a:lstStyle/>
          <a:p>
            <a:pPr>
              <a:defRPr sz="1200"/>
            </a:pPr>
            <a:endParaRPr lang="en-US"/>
          </a:p>
        </c:txPr>
        <c:crossAx val="90409984"/>
        <c:crosses val="autoZero"/>
        <c:auto val="1"/>
        <c:lblAlgn val="ctr"/>
        <c:lblOffset val="100"/>
        <c:noMultiLvlLbl val="0"/>
      </c:catAx>
      <c:valAx>
        <c:axId val="90409984"/>
        <c:scaling>
          <c:orientation val="minMax"/>
        </c:scaling>
        <c:delete val="0"/>
        <c:axPos val="l"/>
        <c:majorGridlines/>
        <c:title>
          <c:tx>
            <c:rich>
              <a:bodyPr rot="-5400000" vert="horz"/>
              <a:lstStyle/>
              <a:p>
                <a:pPr>
                  <a:defRPr sz="1800"/>
                </a:pPr>
                <a:r>
                  <a:rPr lang="en-US" sz="1800" dirty="0" smtClean="0"/>
                  <a:t>$ </a:t>
                </a:r>
                <a:r>
                  <a:rPr lang="en-US" sz="1800" dirty="0"/>
                  <a:t>Millions</a:t>
                </a:r>
              </a:p>
            </c:rich>
          </c:tx>
          <c:layout/>
          <c:overlay val="0"/>
        </c:title>
        <c:numFmt formatCode="#,##0" sourceLinked="1"/>
        <c:majorTickMark val="out"/>
        <c:minorTickMark val="none"/>
        <c:tickLblPos val="nextTo"/>
        <c:txPr>
          <a:bodyPr/>
          <a:lstStyle/>
          <a:p>
            <a:pPr>
              <a:defRPr sz="1200"/>
            </a:pPr>
            <a:endParaRPr lang="en-US"/>
          </a:p>
        </c:txPr>
        <c:crossAx val="90408448"/>
        <c:crosses val="autoZero"/>
        <c:crossBetween val="between"/>
      </c:valAx>
    </c:plotArea>
    <c:legend>
      <c:legendPos val="b"/>
      <c:layout/>
      <c:overlay val="0"/>
      <c:txPr>
        <a:bodyPr/>
        <a:lstStyle/>
        <a:p>
          <a:pPr>
            <a:defRPr sz="1400"/>
          </a:pPr>
          <a:endParaRPr lang="en-US"/>
        </a:p>
      </c:txPr>
    </c:legend>
    <c:plotVisOnly val="1"/>
    <c:dispBlanksAs val="gap"/>
    <c:showDLblsOverMax val="0"/>
  </c:chart>
  <c:txPr>
    <a:bodyPr/>
    <a:lstStyle/>
    <a:p>
      <a:pPr>
        <a:defRPr>
          <a:latin typeface="Palatino Linotype" pitchFamily="18" charset="0"/>
        </a:defRPr>
      </a:pPr>
      <a:endParaRPr lang="en-US"/>
    </a:p>
  </c:txPr>
  <c:externalData r:id="rId2">
    <c:autoUpdate val="0"/>
  </c:externalData>
  <c:userShapes r:id="rId3"/>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invertIfNegative val="0"/>
          <c:cat>
            <c:strRef>
              <c:f>Sheet1!$D$43:$D$81</c:f>
              <c:strCache>
                <c:ptCount val="39"/>
                <c:pt idx="0">
                  <c:v>1976</c:v>
                </c:pt>
                <c:pt idx="1">
                  <c:v>1977</c:v>
                </c:pt>
                <c:pt idx="2">
                  <c:v>1978</c:v>
                </c:pt>
                <c:pt idx="3">
                  <c:v>1979</c:v>
                </c:pt>
                <c:pt idx="4">
                  <c:v>1980</c:v>
                </c:pt>
                <c:pt idx="5">
                  <c:v>1981</c:v>
                </c:pt>
                <c:pt idx="6">
                  <c:v>1982</c:v>
                </c:pt>
                <c:pt idx="7">
                  <c:v>1983</c:v>
                </c:pt>
                <c:pt idx="8">
                  <c:v>1984</c:v>
                </c:pt>
                <c:pt idx="9">
                  <c:v>1985</c:v>
                </c:pt>
                <c:pt idx="10">
                  <c:v>1986</c:v>
                </c:pt>
                <c:pt idx="11">
                  <c:v>1987</c:v>
                </c:pt>
                <c:pt idx="12">
                  <c:v>1988</c:v>
                </c:pt>
                <c:pt idx="13">
                  <c:v>1989</c:v>
                </c:pt>
                <c:pt idx="14">
                  <c:v>1990</c:v>
                </c:pt>
                <c:pt idx="15">
                  <c:v>1991</c:v>
                </c:pt>
                <c:pt idx="16">
                  <c:v>1992</c:v>
                </c:pt>
                <c:pt idx="17">
                  <c:v>1993</c:v>
                </c:pt>
                <c:pt idx="18">
                  <c:v>1994</c:v>
                </c:pt>
                <c:pt idx="19">
                  <c:v>1995</c:v>
                </c:pt>
                <c:pt idx="20">
                  <c:v>1996</c:v>
                </c:pt>
                <c:pt idx="21">
                  <c:v>1997</c:v>
                </c:pt>
                <c:pt idx="22">
                  <c:v>1998</c:v>
                </c:pt>
                <c:pt idx="23">
                  <c:v>1999</c:v>
                </c:pt>
                <c:pt idx="24">
                  <c:v>2000</c:v>
                </c:pt>
                <c:pt idx="25">
                  <c:v>2001</c:v>
                </c:pt>
                <c:pt idx="26">
                  <c:v>2002</c:v>
                </c:pt>
                <c:pt idx="27">
                  <c:v>2003</c:v>
                </c:pt>
                <c:pt idx="28">
                  <c:v>2004</c:v>
                </c:pt>
                <c:pt idx="29">
                  <c:v>2005</c:v>
                </c:pt>
                <c:pt idx="30">
                  <c:v>2006</c:v>
                </c:pt>
                <c:pt idx="31">
                  <c:v>2007</c:v>
                </c:pt>
                <c:pt idx="32">
                  <c:v>2008</c:v>
                </c:pt>
                <c:pt idx="33">
                  <c:v>2009</c:v>
                </c:pt>
                <c:pt idx="34">
                  <c:v>2010</c:v>
                </c:pt>
                <c:pt idx="35">
                  <c:v>2011</c:v>
                </c:pt>
                <c:pt idx="36">
                  <c:v>2012</c:v>
                </c:pt>
                <c:pt idx="37">
                  <c:v>2013</c:v>
                </c:pt>
                <c:pt idx="38">
                  <c:v>2014</c:v>
                </c:pt>
              </c:strCache>
            </c:strRef>
          </c:cat>
          <c:val>
            <c:numRef>
              <c:f>Sheet1!$E$43:$E$81</c:f>
              <c:numCache>
                <c:formatCode>#,##0</c:formatCode>
                <c:ptCount val="39"/>
                <c:pt idx="0">
                  <c:v>-73732</c:v>
                </c:pt>
                <c:pt idx="1">
                  <c:v>-53659</c:v>
                </c:pt>
                <c:pt idx="2">
                  <c:v>-59185</c:v>
                </c:pt>
                <c:pt idx="3">
                  <c:v>-40726</c:v>
                </c:pt>
                <c:pt idx="4">
                  <c:v>-73830</c:v>
                </c:pt>
                <c:pt idx="5">
                  <c:v>-78968</c:v>
                </c:pt>
                <c:pt idx="6">
                  <c:v>-127977</c:v>
                </c:pt>
                <c:pt idx="7">
                  <c:v>-207802</c:v>
                </c:pt>
                <c:pt idx="8">
                  <c:v>-185367</c:v>
                </c:pt>
                <c:pt idx="9">
                  <c:v>-212308</c:v>
                </c:pt>
                <c:pt idx="10">
                  <c:v>-221227</c:v>
                </c:pt>
                <c:pt idx="11">
                  <c:v>-149730</c:v>
                </c:pt>
                <c:pt idx="12">
                  <c:v>-155178</c:v>
                </c:pt>
                <c:pt idx="13">
                  <c:v>-152639</c:v>
                </c:pt>
                <c:pt idx="14">
                  <c:v>-221036</c:v>
                </c:pt>
                <c:pt idx="15">
                  <c:v>-269238</c:v>
                </c:pt>
                <c:pt idx="16">
                  <c:v>-290321</c:v>
                </c:pt>
                <c:pt idx="17">
                  <c:v>-255051</c:v>
                </c:pt>
                <c:pt idx="18">
                  <c:v>-203186</c:v>
                </c:pt>
                <c:pt idx="19">
                  <c:v>-163952</c:v>
                </c:pt>
                <c:pt idx="20">
                  <c:v>-107431</c:v>
                </c:pt>
                <c:pt idx="21">
                  <c:v>-21884</c:v>
                </c:pt>
                <c:pt idx="22">
                  <c:v>69270</c:v>
                </c:pt>
                <c:pt idx="23">
                  <c:v>125610</c:v>
                </c:pt>
                <c:pt idx="24">
                  <c:v>236241</c:v>
                </c:pt>
                <c:pt idx="25">
                  <c:v>128236</c:v>
                </c:pt>
                <c:pt idx="26">
                  <c:v>-157758</c:v>
                </c:pt>
                <c:pt idx="27">
                  <c:v>-377585</c:v>
                </c:pt>
                <c:pt idx="28">
                  <c:v>-412727</c:v>
                </c:pt>
                <c:pt idx="29">
                  <c:v>-318346</c:v>
                </c:pt>
                <c:pt idx="30">
                  <c:v>-248181</c:v>
                </c:pt>
                <c:pt idx="31">
                  <c:v>-160701</c:v>
                </c:pt>
                <c:pt idx="32">
                  <c:v>-458553</c:v>
                </c:pt>
                <c:pt idx="33">
                  <c:v>-1412688</c:v>
                </c:pt>
                <c:pt idx="34">
                  <c:v>-1293489</c:v>
                </c:pt>
                <c:pt idx="35">
                  <c:v>-1299595</c:v>
                </c:pt>
                <c:pt idx="36">
                  <c:v>-1326948</c:v>
                </c:pt>
                <c:pt idx="37">
                  <c:v>-901408</c:v>
                </c:pt>
                <c:pt idx="38">
                  <c:v>-667802</c:v>
                </c:pt>
              </c:numCache>
            </c:numRef>
          </c:val>
        </c:ser>
        <c:dLbls>
          <c:showLegendKey val="0"/>
          <c:showVal val="0"/>
          <c:showCatName val="0"/>
          <c:showSerName val="0"/>
          <c:showPercent val="0"/>
          <c:showBubbleSize val="0"/>
        </c:dLbls>
        <c:gapWidth val="55"/>
        <c:axId val="91239936"/>
        <c:axId val="91241472"/>
      </c:barChart>
      <c:catAx>
        <c:axId val="91239936"/>
        <c:scaling>
          <c:orientation val="minMax"/>
        </c:scaling>
        <c:delete val="0"/>
        <c:axPos val="b"/>
        <c:majorTickMark val="out"/>
        <c:minorTickMark val="none"/>
        <c:tickLblPos val="nextTo"/>
        <c:txPr>
          <a:bodyPr/>
          <a:lstStyle/>
          <a:p>
            <a:pPr>
              <a:defRPr b="1"/>
            </a:pPr>
            <a:endParaRPr lang="en-US"/>
          </a:p>
        </c:txPr>
        <c:crossAx val="91241472"/>
        <c:crosses val="autoZero"/>
        <c:auto val="1"/>
        <c:lblAlgn val="ctr"/>
        <c:lblOffset val="100"/>
        <c:noMultiLvlLbl val="0"/>
      </c:catAx>
      <c:valAx>
        <c:axId val="91241472"/>
        <c:scaling>
          <c:orientation val="minMax"/>
        </c:scaling>
        <c:delete val="0"/>
        <c:axPos val="l"/>
        <c:majorGridlines/>
        <c:title>
          <c:tx>
            <c:rich>
              <a:bodyPr rot="-5400000" vert="horz"/>
              <a:lstStyle/>
              <a:p>
                <a:pPr>
                  <a:defRPr sz="1600"/>
                </a:pPr>
                <a:r>
                  <a:rPr lang="en-US" sz="1600" dirty="0"/>
                  <a:t>$ Millions</a:t>
                </a:r>
              </a:p>
            </c:rich>
          </c:tx>
          <c:layout/>
          <c:overlay val="0"/>
        </c:title>
        <c:numFmt formatCode="#,##0" sourceLinked="1"/>
        <c:majorTickMark val="out"/>
        <c:minorTickMark val="none"/>
        <c:tickLblPos val="nextTo"/>
        <c:crossAx val="91239936"/>
        <c:crosses val="autoZero"/>
        <c:crossBetween val="between"/>
      </c:valAx>
    </c:plotArea>
    <c:plotVisOnly val="1"/>
    <c:dispBlanksAs val="gap"/>
    <c:showDLblsOverMax val="0"/>
  </c:chart>
  <c:txPr>
    <a:bodyPr/>
    <a:lstStyle/>
    <a:p>
      <a:pPr>
        <a:defRPr sz="1100">
          <a:latin typeface="Palatino Linotype" pitchFamily="18"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spPr>
            <a:ln w="41275">
              <a:solidFill>
                <a:sysClr val="windowText" lastClr="000000"/>
              </a:solidFill>
            </a:ln>
          </c:spPr>
          <c:marker>
            <c:symbol val="none"/>
          </c:marker>
          <c:cat>
            <c:strRef>
              <c:f>Sheet1!$A$7:$A$47</c:f>
              <c:strCache>
                <c:ptCount val="41"/>
                <c:pt idx="0">
                  <c:v>1940</c:v>
                </c:pt>
                <c:pt idx="1">
                  <c:v>1941</c:v>
                </c:pt>
                <c:pt idx="2">
                  <c:v>1942</c:v>
                </c:pt>
                <c:pt idx="3">
                  <c:v>1943</c:v>
                </c:pt>
                <c:pt idx="4">
                  <c:v>1944</c:v>
                </c:pt>
                <c:pt idx="5">
                  <c:v>1945</c:v>
                </c:pt>
                <c:pt idx="6">
                  <c:v>1946</c:v>
                </c:pt>
                <c:pt idx="7">
                  <c:v>1947</c:v>
                </c:pt>
                <c:pt idx="8">
                  <c:v>1948</c:v>
                </c:pt>
                <c:pt idx="9">
                  <c:v>1949</c:v>
                </c:pt>
                <c:pt idx="10">
                  <c:v>1950</c:v>
                </c:pt>
                <c:pt idx="11">
                  <c:v>1951</c:v>
                </c:pt>
                <c:pt idx="12">
                  <c:v>1952</c:v>
                </c:pt>
                <c:pt idx="13">
                  <c:v>1953</c:v>
                </c:pt>
                <c:pt idx="14">
                  <c:v>1954</c:v>
                </c:pt>
                <c:pt idx="15">
                  <c:v>1955</c:v>
                </c:pt>
                <c:pt idx="16">
                  <c:v>1956</c:v>
                </c:pt>
                <c:pt idx="17">
                  <c:v>1957</c:v>
                </c:pt>
                <c:pt idx="18">
                  <c:v>1958</c:v>
                </c:pt>
                <c:pt idx="19">
                  <c:v>1959</c:v>
                </c:pt>
                <c:pt idx="20">
                  <c:v>1960</c:v>
                </c:pt>
                <c:pt idx="21">
                  <c:v>1961</c:v>
                </c:pt>
                <c:pt idx="22">
                  <c:v>1962</c:v>
                </c:pt>
                <c:pt idx="23">
                  <c:v>1963</c:v>
                </c:pt>
                <c:pt idx="24">
                  <c:v>1964</c:v>
                </c:pt>
                <c:pt idx="25">
                  <c:v>1965</c:v>
                </c:pt>
                <c:pt idx="26">
                  <c:v>1966</c:v>
                </c:pt>
                <c:pt idx="27">
                  <c:v>1967</c:v>
                </c:pt>
                <c:pt idx="28">
                  <c:v>1968</c:v>
                </c:pt>
                <c:pt idx="29">
                  <c:v>1969</c:v>
                </c:pt>
                <c:pt idx="30">
                  <c:v>1970</c:v>
                </c:pt>
                <c:pt idx="31">
                  <c:v>1971</c:v>
                </c:pt>
                <c:pt idx="32">
                  <c:v>1972</c:v>
                </c:pt>
                <c:pt idx="33">
                  <c:v>1973</c:v>
                </c:pt>
                <c:pt idx="34">
                  <c:v>1974</c:v>
                </c:pt>
                <c:pt idx="35">
                  <c:v>1975</c:v>
                </c:pt>
                <c:pt idx="36">
                  <c:v>1976</c:v>
                </c:pt>
                <c:pt idx="37">
                  <c:v>1977</c:v>
                </c:pt>
                <c:pt idx="38">
                  <c:v>1978</c:v>
                </c:pt>
                <c:pt idx="39">
                  <c:v>1979</c:v>
                </c:pt>
                <c:pt idx="40">
                  <c:v>1980</c:v>
                </c:pt>
              </c:strCache>
            </c:strRef>
          </c:cat>
          <c:val>
            <c:numRef>
              <c:f>Sheet1!$B$7:$B$47</c:f>
              <c:numCache>
                <c:formatCode>General</c:formatCode>
                <c:ptCount val="41"/>
                <c:pt idx="0">
                  <c:v>10.101585025</c:v>
                </c:pt>
                <c:pt idx="1">
                  <c:v>12.1270825</c:v>
                </c:pt>
                <c:pt idx="2">
                  <c:v>14.040165</c:v>
                </c:pt>
                <c:pt idx="3">
                  <c:v>16.163249999999991</c:v>
                </c:pt>
                <c:pt idx="4">
                  <c:v>15.909750000000003</c:v>
                </c:pt>
                <c:pt idx="5">
                  <c:v>14.253747500000001</c:v>
                </c:pt>
                <c:pt idx="6">
                  <c:v>13.504415</c:v>
                </c:pt>
                <c:pt idx="7">
                  <c:v>14.2766675</c:v>
                </c:pt>
                <c:pt idx="8">
                  <c:v>14.316497500000004</c:v>
                </c:pt>
                <c:pt idx="9">
                  <c:v>13.279415</c:v>
                </c:pt>
                <c:pt idx="10">
                  <c:v>14.014085000000001</c:v>
                </c:pt>
                <c:pt idx="11">
                  <c:v>15.070085000000002</c:v>
                </c:pt>
                <c:pt idx="12">
                  <c:v>15.28975</c:v>
                </c:pt>
                <c:pt idx="13">
                  <c:v>16.128667749999995</c:v>
                </c:pt>
                <c:pt idx="14">
                  <c:v>14.9991675</c:v>
                </c:pt>
                <c:pt idx="15">
                  <c:v>15.5213325</c:v>
                </c:pt>
                <c:pt idx="16">
                  <c:v>15.855917500000002</c:v>
                </c:pt>
                <c:pt idx="17">
                  <c:v>15.797000000000001</c:v>
                </c:pt>
                <c:pt idx="18">
                  <c:v>14.656252500000003</c:v>
                </c:pt>
                <c:pt idx="19">
                  <c:v>15.325667500000003</c:v>
                </c:pt>
                <c:pt idx="20">
                  <c:v>15.4372525</c:v>
                </c:pt>
                <c:pt idx="21">
                  <c:v>15.00975</c:v>
                </c:pt>
                <c:pt idx="22">
                  <c:v>15.497085</c:v>
                </c:pt>
                <c:pt idx="23">
                  <c:v>15.631914999999999</c:v>
                </c:pt>
                <c:pt idx="24">
                  <c:v>15.888665</c:v>
                </c:pt>
                <c:pt idx="25">
                  <c:v>16.618164500000006</c:v>
                </c:pt>
                <c:pt idx="26">
                  <c:v>17.680750249999996</c:v>
                </c:pt>
                <c:pt idx="27">
                  <c:v>17.897169499999997</c:v>
                </c:pt>
                <c:pt idx="28">
                  <c:v>18.210835500000005</c:v>
                </c:pt>
                <c:pt idx="29">
                  <c:v>18.572332499999998</c:v>
                </c:pt>
                <c:pt idx="30">
                  <c:v>17.847085000000003</c:v>
                </c:pt>
                <c:pt idx="31">
                  <c:v>17.1710025</c:v>
                </c:pt>
                <c:pt idx="32">
                  <c:v>17.664085000000004</c:v>
                </c:pt>
                <c:pt idx="33">
                  <c:v>18.584167000000001</c:v>
                </c:pt>
                <c:pt idx="34">
                  <c:v>18.5122505</c:v>
                </c:pt>
                <c:pt idx="35">
                  <c:v>16.912584499999998</c:v>
                </c:pt>
                <c:pt idx="36">
                  <c:v>17.537499499999999</c:v>
                </c:pt>
                <c:pt idx="37">
                  <c:v>18.173749749999995</c:v>
                </c:pt>
                <c:pt idx="38">
                  <c:v>18.935664499999998</c:v>
                </c:pt>
                <c:pt idx="39">
                  <c:v>19.427584750000001</c:v>
                </c:pt>
                <c:pt idx="40">
                  <c:v>18.732415249999995</c:v>
                </c:pt>
              </c:numCache>
            </c:numRef>
          </c:val>
          <c:smooth val="0"/>
        </c:ser>
        <c:dLbls>
          <c:showLegendKey val="0"/>
          <c:showVal val="0"/>
          <c:showCatName val="0"/>
          <c:showSerName val="0"/>
          <c:showPercent val="0"/>
          <c:showBubbleSize val="0"/>
        </c:dLbls>
        <c:marker val="1"/>
        <c:smooth val="0"/>
        <c:axId val="36807424"/>
        <c:axId val="36808960"/>
      </c:lineChart>
      <c:catAx>
        <c:axId val="36807424"/>
        <c:scaling>
          <c:orientation val="minMax"/>
        </c:scaling>
        <c:delete val="0"/>
        <c:axPos val="b"/>
        <c:majorTickMark val="out"/>
        <c:minorTickMark val="none"/>
        <c:tickLblPos val="nextTo"/>
        <c:txPr>
          <a:bodyPr/>
          <a:lstStyle/>
          <a:p>
            <a:pPr>
              <a:defRPr sz="1000"/>
            </a:pPr>
            <a:endParaRPr lang="en-US"/>
          </a:p>
        </c:txPr>
        <c:crossAx val="36808960"/>
        <c:crosses val="autoZero"/>
        <c:auto val="1"/>
        <c:lblAlgn val="ctr"/>
        <c:lblOffset val="100"/>
        <c:noMultiLvlLbl val="0"/>
      </c:catAx>
      <c:valAx>
        <c:axId val="36808960"/>
        <c:scaling>
          <c:orientation val="minMax"/>
          <c:min val="5"/>
        </c:scaling>
        <c:delete val="0"/>
        <c:axPos val="l"/>
        <c:majorGridlines/>
        <c:title>
          <c:tx>
            <c:rich>
              <a:bodyPr rot="-5400000" vert="horz"/>
              <a:lstStyle/>
              <a:p>
                <a:pPr>
                  <a:defRPr sz="1600"/>
                </a:pPr>
                <a:r>
                  <a:rPr lang="en-US" sz="1600" dirty="0" smtClean="0"/>
                  <a:t>U.S. Manufacturing Employment (Millions)</a:t>
                </a:r>
                <a:endParaRPr lang="en-US" sz="1600" dirty="0"/>
              </a:p>
            </c:rich>
          </c:tx>
          <c:layout>
            <c:manualLayout>
              <c:xMode val="edge"/>
              <c:yMode val="edge"/>
              <c:x val="4.6296296296296294E-3"/>
              <c:y val="0.12478427242997789"/>
            </c:manualLayout>
          </c:layout>
          <c:overlay val="0"/>
        </c:title>
        <c:numFmt formatCode="General" sourceLinked="1"/>
        <c:majorTickMark val="out"/>
        <c:minorTickMark val="none"/>
        <c:tickLblPos val="nextTo"/>
        <c:txPr>
          <a:bodyPr/>
          <a:lstStyle/>
          <a:p>
            <a:pPr>
              <a:defRPr sz="1400"/>
            </a:pPr>
            <a:endParaRPr lang="en-US"/>
          </a:p>
        </c:txPr>
        <c:crossAx val="36807424"/>
        <c:crosses val="autoZero"/>
        <c:crossBetween val="between"/>
      </c:valAx>
    </c:plotArea>
    <c:plotVisOnly val="1"/>
    <c:dispBlanksAs val="gap"/>
    <c:showDLblsOverMax val="0"/>
  </c:chart>
  <c:txPr>
    <a:bodyPr/>
    <a:lstStyle/>
    <a:p>
      <a:pPr>
        <a:defRPr>
          <a:latin typeface="Palatino Linotype" pitchFamily="18"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spPr>
            <a:ln w="41275">
              <a:solidFill>
                <a:sysClr val="windowText" lastClr="000000"/>
              </a:solidFill>
            </a:ln>
          </c:spPr>
          <c:marker>
            <c:symbol val="none"/>
          </c:marker>
          <c:cat>
            <c:strRef>
              <c:f>Sheet1!$R$14:$R$21</c:f>
              <c:strCache>
                <c:ptCount val="8"/>
                <c:pt idx="0">
                  <c:v>1947</c:v>
                </c:pt>
                <c:pt idx="1">
                  <c:v>1950</c:v>
                </c:pt>
                <c:pt idx="2">
                  <c:v>1955</c:v>
                </c:pt>
                <c:pt idx="3">
                  <c:v>1960</c:v>
                </c:pt>
                <c:pt idx="4">
                  <c:v>1965</c:v>
                </c:pt>
                <c:pt idx="5">
                  <c:v>1970</c:v>
                </c:pt>
                <c:pt idx="6">
                  <c:v>1975</c:v>
                </c:pt>
                <c:pt idx="7">
                  <c:v>1980</c:v>
                </c:pt>
              </c:strCache>
            </c:strRef>
          </c:cat>
          <c:val>
            <c:numRef>
              <c:f>Sheet1!$S$14:$S$21</c:f>
              <c:numCache>
                <c:formatCode>General</c:formatCode>
                <c:ptCount val="8"/>
                <c:pt idx="0">
                  <c:v>3031</c:v>
                </c:pt>
                <c:pt idx="1">
                  <c:v>3319</c:v>
                </c:pt>
                <c:pt idx="2">
                  <c:v>4418</c:v>
                </c:pt>
                <c:pt idx="3">
                  <c:v>5620</c:v>
                </c:pt>
                <c:pt idx="4">
                  <c:v>6957</c:v>
                </c:pt>
                <c:pt idx="5">
                  <c:v>9867</c:v>
                </c:pt>
                <c:pt idx="6">
                  <c:v>13179</c:v>
                </c:pt>
                <c:pt idx="7">
                  <c:v>21023</c:v>
                </c:pt>
              </c:numCache>
            </c:numRef>
          </c:val>
          <c:smooth val="0"/>
        </c:ser>
        <c:dLbls>
          <c:showLegendKey val="0"/>
          <c:showVal val="0"/>
          <c:showCatName val="0"/>
          <c:showSerName val="0"/>
          <c:showPercent val="0"/>
          <c:showBubbleSize val="0"/>
        </c:dLbls>
        <c:marker val="1"/>
        <c:smooth val="0"/>
        <c:axId val="36830592"/>
        <c:axId val="42345600"/>
      </c:lineChart>
      <c:catAx>
        <c:axId val="36830592"/>
        <c:scaling>
          <c:orientation val="minMax"/>
        </c:scaling>
        <c:delete val="0"/>
        <c:axPos val="b"/>
        <c:majorTickMark val="out"/>
        <c:minorTickMark val="none"/>
        <c:tickLblPos val="nextTo"/>
        <c:txPr>
          <a:bodyPr/>
          <a:lstStyle/>
          <a:p>
            <a:pPr>
              <a:defRPr sz="1400"/>
            </a:pPr>
            <a:endParaRPr lang="en-US"/>
          </a:p>
        </c:txPr>
        <c:crossAx val="42345600"/>
        <c:crosses val="autoZero"/>
        <c:auto val="1"/>
        <c:lblAlgn val="ctr"/>
        <c:lblOffset val="100"/>
        <c:noMultiLvlLbl val="0"/>
      </c:catAx>
      <c:valAx>
        <c:axId val="42345600"/>
        <c:scaling>
          <c:orientation val="minMax"/>
        </c:scaling>
        <c:delete val="0"/>
        <c:axPos val="l"/>
        <c:majorGridlines/>
        <c:numFmt formatCode="&quot;$&quot;#,##0" sourceLinked="0"/>
        <c:majorTickMark val="out"/>
        <c:minorTickMark val="none"/>
        <c:tickLblPos val="nextTo"/>
        <c:txPr>
          <a:bodyPr/>
          <a:lstStyle/>
          <a:p>
            <a:pPr>
              <a:defRPr sz="1400"/>
            </a:pPr>
            <a:endParaRPr lang="en-US"/>
          </a:p>
        </c:txPr>
        <c:crossAx val="36830592"/>
        <c:crosses val="autoZero"/>
        <c:crossBetween val="between"/>
      </c:valAx>
    </c:plotArea>
    <c:plotVisOnly val="1"/>
    <c:dispBlanksAs val="gap"/>
    <c:showDLblsOverMax val="0"/>
  </c:chart>
  <c:txPr>
    <a:bodyPr/>
    <a:lstStyle/>
    <a:p>
      <a:pPr>
        <a:defRPr>
          <a:latin typeface="Palatino Linotype" pitchFamily="18" charset="0"/>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spPr>
            <a:solidFill>
              <a:schemeClr val="accent1">
                <a:lumMod val="75000"/>
              </a:schemeClr>
            </a:solidFill>
          </c:spPr>
          <c:invertIfNegative val="0"/>
          <c:dLbls>
            <c:txPr>
              <a:bodyPr/>
              <a:lstStyle/>
              <a:p>
                <a:pPr>
                  <a:defRPr sz="1800"/>
                </a:pPr>
                <a:endParaRPr lang="en-US"/>
              </a:p>
            </c:txPr>
            <c:showLegendKey val="0"/>
            <c:showVal val="1"/>
            <c:showCatName val="0"/>
            <c:showSerName val="0"/>
            <c:showPercent val="0"/>
            <c:showBubbleSize val="0"/>
            <c:showLeaderLines val="0"/>
          </c:dLbls>
          <c:cat>
            <c:strRef>
              <c:f>Sheet1!$D$9:$D$13</c:f>
              <c:strCache>
                <c:ptCount val="5"/>
                <c:pt idx="0">
                  <c:v>1940</c:v>
                </c:pt>
                <c:pt idx="1">
                  <c:v>1950</c:v>
                </c:pt>
                <c:pt idx="2">
                  <c:v>1960</c:v>
                </c:pt>
                <c:pt idx="3">
                  <c:v>1970</c:v>
                </c:pt>
                <c:pt idx="4">
                  <c:v>1980</c:v>
                </c:pt>
              </c:strCache>
            </c:strRef>
          </c:cat>
          <c:val>
            <c:numRef>
              <c:f>Sheet1!$E$9:$E$13</c:f>
              <c:numCache>
                <c:formatCode>General</c:formatCode>
                <c:ptCount val="5"/>
                <c:pt idx="0">
                  <c:v>43.6</c:v>
                </c:pt>
                <c:pt idx="1">
                  <c:v>55</c:v>
                </c:pt>
                <c:pt idx="2">
                  <c:v>61.8</c:v>
                </c:pt>
                <c:pt idx="3">
                  <c:v>62.8</c:v>
                </c:pt>
                <c:pt idx="4">
                  <c:v>64.400000000000006</c:v>
                </c:pt>
              </c:numCache>
            </c:numRef>
          </c:val>
        </c:ser>
        <c:dLbls>
          <c:showLegendKey val="0"/>
          <c:showVal val="0"/>
          <c:showCatName val="0"/>
          <c:showSerName val="0"/>
          <c:showPercent val="0"/>
          <c:showBubbleSize val="0"/>
        </c:dLbls>
        <c:gapWidth val="74"/>
        <c:axId val="42391808"/>
        <c:axId val="42397696"/>
      </c:barChart>
      <c:catAx>
        <c:axId val="42391808"/>
        <c:scaling>
          <c:orientation val="minMax"/>
        </c:scaling>
        <c:delete val="0"/>
        <c:axPos val="b"/>
        <c:majorTickMark val="out"/>
        <c:minorTickMark val="none"/>
        <c:tickLblPos val="nextTo"/>
        <c:txPr>
          <a:bodyPr/>
          <a:lstStyle/>
          <a:p>
            <a:pPr>
              <a:defRPr sz="1800"/>
            </a:pPr>
            <a:endParaRPr lang="en-US"/>
          </a:p>
        </c:txPr>
        <c:crossAx val="42397696"/>
        <c:crosses val="autoZero"/>
        <c:auto val="1"/>
        <c:lblAlgn val="ctr"/>
        <c:lblOffset val="100"/>
        <c:noMultiLvlLbl val="0"/>
      </c:catAx>
      <c:valAx>
        <c:axId val="42397696"/>
        <c:scaling>
          <c:orientation val="minMax"/>
          <c:min val="40"/>
        </c:scaling>
        <c:delete val="0"/>
        <c:axPos val="l"/>
        <c:majorGridlines/>
        <c:title>
          <c:tx>
            <c:rich>
              <a:bodyPr rot="-5400000" vert="horz"/>
              <a:lstStyle/>
              <a:p>
                <a:pPr>
                  <a:defRPr sz="1600" b="0"/>
                </a:pPr>
                <a:r>
                  <a:rPr lang="en-US" sz="1600" b="0" dirty="0" smtClean="0"/>
                  <a:t>Percent of U.S.  Homes That Are </a:t>
                </a:r>
              </a:p>
              <a:p>
                <a:pPr>
                  <a:defRPr sz="1600" b="0"/>
                </a:pPr>
                <a:r>
                  <a:rPr lang="en-US" sz="1600" b="0" dirty="0" smtClean="0"/>
                  <a:t>Owner-Occupied</a:t>
                </a:r>
                <a:endParaRPr lang="en-US" sz="1600" b="0" dirty="0"/>
              </a:p>
            </c:rich>
          </c:tx>
          <c:layout>
            <c:manualLayout>
              <c:xMode val="edge"/>
              <c:yMode val="edge"/>
              <c:x val="4.6296296296296294E-3"/>
              <c:y val="9.5848110114908125E-2"/>
            </c:manualLayout>
          </c:layout>
          <c:overlay val="0"/>
        </c:title>
        <c:numFmt formatCode="General" sourceLinked="1"/>
        <c:majorTickMark val="out"/>
        <c:minorTickMark val="none"/>
        <c:tickLblPos val="nextTo"/>
        <c:txPr>
          <a:bodyPr/>
          <a:lstStyle/>
          <a:p>
            <a:pPr>
              <a:defRPr sz="1800"/>
            </a:pPr>
            <a:endParaRPr lang="en-US"/>
          </a:p>
        </c:txPr>
        <c:crossAx val="42391808"/>
        <c:crosses val="autoZero"/>
        <c:crossBetween val="between"/>
      </c:valAx>
    </c:plotArea>
    <c:plotVisOnly val="1"/>
    <c:dispBlanksAs val="gap"/>
    <c:showDLblsOverMax val="0"/>
  </c:chart>
  <c:txPr>
    <a:bodyPr/>
    <a:lstStyle/>
    <a:p>
      <a:pPr>
        <a:defRPr>
          <a:latin typeface="Palatino Linotype" pitchFamily="18" charset="0"/>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1"/>
          <c:order val="0"/>
          <c:spPr>
            <a:ln>
              <a:solidFill>
                <a:schemeClr val="tx1"/>
              </a:solidFill>
            </a:ln>
          </c:spPr>
          <c:marker>
            <c:symbol val="none"/>
          </c:marker>
          <c:dLbls>
            <c:dLbl>
              <c:idx val="21"/>
              <c:layout/>
              <c:dLblPos val="t"/>
              <c:showLegendKey val="0"/>
              <c:showVal val="1"/>
              <c:showCatName val="0"/>
              <c:showSerName val="0"/>
              <c:showPercent val="0"/>
              <c:showBubbleSize val="0"/>
            </c:dLbl>
            <c:numFmt formatCode="#,##0" sourceLinked="0"/>
            <c:showLegendKey val="0"/>
            <c:showVal val="0"/>
            <c:showCatName val="0"/>
            <c:showSerName val="0"/>
            <c:showPercent val="0"/>
            <c:showBubbleSize val="0"/>
          </c:dLbls>
          <c:cat>
            <c:numRef>
              <c:f>Graphs!$A$4:$A$25</c:f>
              <c:numCache>
                <c:formatCode>General</c:formatCode>
                <c:ptCount val="22"/>
                <c:pt idx="0">
                  <c:v>1973</c:v>
                </c:pt>
                <c:pt idx="1">
                  <c:v>1974</c:v>
                </c:pt>
                <c:pt idx="2">
                  <c:v>1975</c:v>
                </c:pt>
                <c:pt idx="3">
                  <c:v>1976</c:v>
                </c:pt>
                <c:pt idx="4">
                  <c:v>1977</c:v>
                </c:pt>
                <c:pt idx="5">
                  <c:v>1978</c:v>
                </c:pt>
                <c:pt idx="6">
                  <c:v>1979</c:v>
                </c:pt>
                <c:pt idx="7">
                  <c:v>1980</c:v>
                </c:pt>
                <c:pt idx="8">
                  <c:v>1981</c:v>
                </c:pt>
                <c:pt idx="10">
                  <c:v>1983</c:v>
                </c:pt>
                <c:pt idx="11">
                  <c:v>1984</c:v>
                </c:pt>
                <c:pt idx="12">
                  <c:v>1985</c:v>
                </c:pt>
                <c:pt idx="13">
                  <c:v>1986</c:v>
                </c:pt>
                <c:pt idx="14">
                  <c:v>1987</c:v>
                </c:pt>
                <c:pt idx="15">
                  <c:v>1988</c:v>
                </c:pt>
                <c:pt idx="16">
                  <c:v>1989</c:v>
                </c:pt>
                <c:pt idx="17">
                  <c:v>1990</c:v>
                </c:pt>
                <c:pt idx="18">
                  <c:v>1991</c:v>
                </c:pt>
                <c:pt idx="19">
                  <c:v>1992</c:v>
                </c:pt>
                <c:pt idx="20">
                  <c:v>1993</c:v>
                </c:pt>
                <c:pt idx="21">
                  <c:v>1994</c:v>
                </c:pt>
              </c:numCache>
            </c:numRef>
          </c:cat>
          <c:val>
            <c:numRef>
              <c:f>Graphs!$B$4:$B$25</c:f>
              <c:numCache>
                <c:formatCode>#,##0.0</c:formatCode>
                <c:ptCount val="22"/>
                <c:pt idx="0">
                  <c:v>3134.5</c:v>
                </c:pt>
                <c:pt idx="1">
                  <c:v>3472.7</c:v>
                </c:pt>
                <c:pt idx="2">
                  <c:v>3601.5</c:v>
                </c:pt>
                <c:pt idx="3">
                  <c:v>3789.5</c:v>
                </c:pt>
                <c:pt idx="4">
                  <c:v>4994.6000000000004</c:v>
                </c:pt>
                <c:pt idx="5">
                  <c:v>5123.7</c:v>
                </c:pt>
                <c:pt idx="6">
                  <c:v>5868.2</c:v>
                </c:pt>
                <c:pt idx="7">
                  <c:v>5763.6</c:v>
                </c:pt>
                <c:pt idx="8">
                  <c:v>5179</c:v>
                </c:pt>
                <c:pt idx="10">
                  <c:v>5737.2</c:v>
                </c:pt>
                <c:pt idx="11">
                  <c:v>5655.7</c:v>
                </c:pt>
                <c:pt idx="12">
                  <c:v>5743.1</c:v>
                </c:pt>
                <c:pt idx="13">
                  <c:v>5890.5</c:v>
                </c:pt>
                <c:pt idx="14">
                  <c:v>6055.7</c:v>
                </c:pt>
                <c:pt idx="15">
                  <c:v>6299.2</c:v>
                </c:pt>
                <c:pt idx="16">
                  <c:v>6424.2</c:v>
                </c:pt>
                <c:pt idx="17">
                  <c:v>6485</c:v>
                </c:pt>
                <c:pt idx="18">
                  <c:v>6632</c:v>
                </c:pt>
                <c:pt idx="19">
                  <c:v>6653.1</c:v>
                </c:pt>
                <c:pt idx="20">
                  <c:v>7017.8</c:v>
                </c:pt>
                <c:pt idx="21">
                  <c:v>7091</c:v>
                </c:pt>
              </c:numCache>
            </c:numRef>
          </c:val>
          <c:smooth val="0"/>
        </c:ser>
        <c:dLbls>
          <c:showLegendKey val="0"/>
          <c:showVal val="0"/>
          <c:showCatName val="0"/>
          <c:showSerName val="0"/>
          <c:showPercent val="0"/>
          <c:showBubbleSize val="0"/>
        </c:dLbls>
        <c:marker val="1"/>
        <c:smooth val="0"/>
        <c:axId val="42588800"/>
        <c:axId val="42664320"/>
      </c:lineChart>
      <c:catAx>
        <c:axId val="42588800"/>
        <c:scaling>
          <c:orientation val="minMax"/>
        </c:scaling>
        <c:delete val="0"/>
        <c:axPos val="b"/>
        <c:numFmt formatCode="General" sourceLinked="1"/>
        <c:majorTickMark val="out"/>
        <c:minorTickMark val="none"/>
        <c:tickLblPos val="nextTo"/>
        <c:crossAx val="42664320"/>
        <c:crosses val="autoZero"/>
        <c:auto val="1"/>
        <c:lblAlgn val="ctr"/>
        <c:lblOffset val="100"/>
        <c:noMultiLvlLbl val="0"/>
      </c:catAx>
      <c:valAx>
        <c:axId val="42664320"/>
        <c:scaling>
          <c:orientation val="minMax"/>
        </c:scaling>
        <c:delete val="0"/>
        <c:axPos val="l"/>
        <c:majorGridlines/>
        <c:title>
          <c:tx>
            <c:rich>
              <a:bodyPr rot="-5400000" vert="horz"/>
              <a:lstStyle/>
              <a:p>
                <a:pPr>
                  <a:defRPr/>
                </a:pPr>
                <a:r>
                  <a:rPr lang="en-US" dirty="0" smtClean="0"/>
                  <a:t>Membership in Public</a:t>
                </a:r>
                <a:r>
                  <a:rPr lang="en-US" baseline="0" dirty="0" smtClean="0"/>
                  <a:t> Sector Unions</a:t>
                </a:r>
                <a:endParaRPr lang="en-US" dirty="0"/>
              </a:p>
              <a:p>
                <a:pPr>
                  <a:defRPr/>
                </a:pPr>
                <a:r>
                  <a:rPr lang="en-US" dirty="0"/>
                  <a:t>(thousands)</a:t>
                </a:r>
              </a:p>
            </c:rich>
          </c:tx>
          <c:layout>
            <c:manualLayout>
              <c:xMode val="edge"/>
              <c:yMode val="edge"/>
              <c:x val="0"/>
              <c:y val="0.16053464566929135"/>
            </c:manualLayout>
          </c:layout>
          <c:overlay val="0"/>
        </c:title>
        <c:numFmt formatCode="#,##0" sourceLinked="0"/>
        <c:majorTickMark val="out"/>
        <c:minorTickMark val="none"/>
        <c:tickLblPos val="nextTo"/>
        <c:crossAx val="42588800"/>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spPr>
            <a:ln w="41275"/>
          </c:spPr>
          <c:marker>
            <c:symbol val="none"/>
          </c:marker>
          <c:cat>
            <c:numRef>
              <c:f>'FRED Graph'!$A$45:$A$76</c:f>
              <c:numCache>
                <c:formatCode>yyyy\-mm\-dd</c:formatCode>
                <c:ptCount val="32"/>
                <c:pt idx="0" formatCode="[$-409]mmm\-yy;@">
                  <c:v>29221</c:v>
                </c:pt>
                <c:pt idx="1">
                  <c:v>29587</c:v>
                </c:pt>
                <c:pt idx="2">
                  <c:v>29952</c:v>
                </c:pt>
                <c:pt idx="3">
                  <c:v>30317</c:v>
                </c:pt>
                <c:pt idx="4">
                  <c:v>30682</c:v>
                </c:pt>
                <c:pt idx="5">
                  <c:v>31048</c:v>
                </c:pt>
                <c:pt idx="6">
                  <c:v>31413</c:v>
                </c:pt>
                <c:pt idx="7">
                  <c:v>31778</c:v>
                </c:pt>
                <c:pt idx="8">
                  <c:v>32143</c:v>
                </c:pt>
                <c:pt idx="9">
                  <c:v>32509</c:v>
                </c:pt>
                <c:pt idx="10">
                  <c:v>32874</c:v>
                </c:pt>
                <c:pt idx="11">
                  <c:v>33239</c:v>
                </c:pt>
                <c:pt idx="12">
                  <c:v>33604</c:v>
                </c:pt>
                <c:pt idx="13">
                  <c:v>33970</c:v>
                </c:pt>
                <c:pt idx="14">
                  <c:v>34335</c:v>
                </c:pt>
                <c:pt idx="15">
                  <c:v>34700</c:v>
                </c:pt>
                <c:pt idx="16">
                  <c:v>35065</c:v>
                </c:pt>
                <c:pt idx="17">
                  <c:v>35431</c:v>
                </c:pt>
                <c:pt idx="18">
                  <c:v>35796</c:v>
                </c:pt>
                <c:pt idx="19">
                  <c:v>36161</c:v>
                </c:pt>
                <c:pt idx="20">
                  <c:v>36526</c:v>
                </c:pt>
                <c:pt idx="21">
                  <c:v>36892</c:v>
                </c:pt>
                <c:pt idx="22">
                  <c:v>37257</c:v>
                </c:pt>
                <c:pt idx="23">
                  <c:v>37622</c:v>
                </c:pt>
                <c:pt idx="24">
                  <c:v>37987</c:v>
                </c:pt>
                <c:pt idx="25">
                  <c:v>38353</c:v>
                </c:pt>
                <c:pt idx="26">
                  <c:v>38718</c:v>
                </c:pt>
                <c:pt idx="27">
                  <c:v>39083</c:v>
                </c:pt>
                <c:pt idx="28">
                  <c:v>39448</c:v>
                </c:pt>
                <c:pt idx="29">
                  <c:v>39814</c:v>
                </c:pt>
                <c:pt idx="30">
                  <c:v>40179</c:v>
                </c:pt>
                <c:pt idx="31">
                  <c:v>40544</c:v>
                </c:pt>
              </c:numCache>
            </c:numRef>
          </c:cat>
          <c:val>
            <c:numRef>
              <c:f>'FRED Graph'!$B$45:$B$76</c:f>
              <c:numCache>
                <c:formatCode>0.0</c:formatCode>
                <c:ptCount val="32"/>
                <c:pt idx="0">
                  <c:v>2943.8</c:v>
                </c:pt>
                <c:pt idx="1">
                  <c:v>3232.3</c:v>
                </c:pt>
                <c:pt idx="2">
                  <c:v>3346.6</c:v>
                </c:pt>
                <c:pt idx="3">
                  <c:v>3727.8</c:v>
                </c:pt>
                <c:pt idx="4">
                  <c:v>4067.2</c:v>
                </c:pt>
                <c:pt idx="5">
                  <c:v>4345.8</c:v>
                </c:pt>
                <c:pt idx="6">
                  <c:v>4555.3</c:v>
                </c:pt>
                <c:pt idx="7">
                  <c:v>4903.1000000000004</c:v>
                </c:pt>
                <c:pt idx="8">
                  <c:v>5274.7</c:v>
                </c:pt>
                <c:pt idx="9">
                  <c:v>5613.4</c:v>
                </c:pt>
                <c:pt idx="10">
                  <c:v>5895.8</c:v>
                </c:pt>
                <c:pt idx="11">
                  <c:v>6123.8</c:v>
                </c:pt>
                <c:pt idx="12">
                  <c:v>6522.1</c:v>
                </c:pt>
                <c:pt idx="13">
                  <c:v>6835.2</c:v>
                </c:pt>
                <c:pt idx="14">
                  <c:v>7269.8</c:v>
                </c:pt>
                <c:pt idx="15">
                  <c:v>7574.6</c:v>
                </c:pt>
                <c:pt idx="16">
                  <c:v>8054.7</c:v>
                </c:pt>
                <c:pt idx="17">
                  <c:v>8522.2999999999993</c:v>
                </c:pt>
                <c:pt idx="18">
                  <c:v>9039</c:v>
                </c:pt>
                <c:pt idx="19">
                  <c:v>9643.2000000000007</c:v>
                </c:pt>
                <c:pt idx="20">
                  <c:v>10184.9</c:v>
                </c:pt>
                <c:pt idx="21">
                  <c:v>10463.1</c:v>
                </c:pt>
                <c:pt idx="22">
                  <c:v>10832.2</c:v>
                </c:pt>
                <c:pt idx="23">
                  <c:v>11506.6</c:v>
                </c:pt>
                <c:pt idx="24">
                  <c:v>12195.5</c:v>
                </c:pt>
                <c:pt idx="25">
                  <c:v>12979.8</c:v>
                </c:pt>
                <c:pt idx="26">
                  <c:v>13655.9</c:v>
                </c:pt>
                <c:pt idx="27">
                  <c:v>14451.8</c:v>
                </c:pt>
                <c:pt idx="28">
                  <c:v>14199.5</c:v>
                </c:pt>
                <c:pt idx="29">
                  <c:v>14310.8</c:v>
                </c:pt>
                <c:pt idx="30">
                  <c:v>14948.9</c:v>
                </c:pt>
                <c:pt idx="31">
                  <c:v>15585</c:v>
                </c:pt>
              </c:numCache>
            </c:numRef>
          </c:val>
          <c:smooth val="0"/>
        </c:ser>
        <c:dLbls>
          <c:showLegendKey val="0"/>
          <c:showVal val="0"/>
          <c:showCatName val="0"/>
          <c:showSerName val="0"/>
          <c:showPercent val="0"/>
          <c:showBubbleSize val="0"/>
        </c:dLbls>
        <c:marker val="1"/>
        <c:smooth val="0"/>
        <c:axId val="42705664"/>
        <c:axId val="42707200"/>
      </c:lineChart>
      <c:dateAx>
        <c:axId val="42705664"/>
        <c:scaling>
          <c:orientation val="minMax"/>
        </c:scaling>
        <c:delete val="0"/>
        <c:axPos val="b"/>
        <c:numFmt formatCode="[$-409]mmm\-yy;@" sourceLinked="1"/>
        <c:majorTickMark val="out"/>
        <c:minorTickMark val="none"/>
        <c:tickLblPos val="nextTo"/>
        <c:txPr>
          <a:bodyPr/>
          <a:lstStyle/>
          <a:p>
            <a:pPr>
              <a:defRPr sz="1200"/>
            </a:pPr>
            <a:endParaRPr lang="en-US"/>
          </a:p>
        </c:txPr>
        <c:crossAx val="42707200"/>
        <c:crosses val="autoZero"/>
        <c:auto val="1"/>
        <c:lblOffset val="100"/>
        <c:baseTimeUnit val="years"/>
      </c:dateAx>
      <c:valAx>
        <c:axId val="42707200"/>
        <c:scaling>
          <c:orientation val="minMax"/>
        </c:scaling>
        <c:delete val="0"/>
        <c:axPos val="l"/>
        <c:majorGridlines/>
        <c:title>
          <c:tx>
            <c:rich>
              <a:bodyPr rot="-5400000" vert="horz"/>
              <a:lstStyle/>
              <a:p>
                <a:pPr>
                  <a:defRPr sz="1600" b="0"/>
                </a:pPr>
                <a:r>
                  <a:rPr lang="en-US" sz="1600" b="0" dirty="0" smtClean="0"/>
                  <a:t>Growth in U.S. GNP</a:t>
                </a:r>
              </a:p>
              <a:p>
                <a:pPr>
                  <a:defRPr sz="1600" b="0"/>
                </a:pPr>
                <a:r>
                  <a:rPr lang="en-US" sz="1600" b="0" dirty="0" smtClean="0"/>
                  <a:t>$ </a:t>
                </a:r>
                <a:r>
                  <a:rPr lang="en-US" sz="1600" b="0" dirty="0"/>
                  <a:t>Billions</a:t>
                </a:r>
              </a:p>
            </c:rich>
          </c:tx>
          <c:layout>
            <c:manualLayout>
              <c:xMode val="edge"/>
              <c:yMode val="edge"/>
              <c:x val="6.1728395061728392E-3"/>
              <c:y val="0.21033667310139303"/>
            </c:manualLayout>
          </c:layout>
          <c:overlay val="0"/>
        </c:title>
        <c:numFmt formatCode="#,##0" sourceLinked="0"/>
        <c:majorTickMark val="out"/>
        <c:minorTickMark val="none"/>
        <c:tickLblPos val="nextTo"/>
        <c:txPr>
          <a:bodyPr/>
          <a:lstStyle/>
          <a:p>
            <a:pPr>
              <a:defRPr sz="1200"/>
            </a:pPr>
            <a:endParaRPr lang="en-US"/>
          </a:p>
        </c:txPr>
        <c:crossAx val="42705664"/>
        <c:crosses val="autoZero"/>
        <c:crossBetween val="between"/>
      </c:valAx>
    </c:plotArea>
    <c:plotVisOnly val="1"/>
    <c:dispBlanksAs val="gap"/>
    <c:showDLblsOverMax val="0"/>
  </c:chart>
  <c:txPr>
    <a:bodyPr/>
    <a:lstStyle/>
    <a:p>
      <a:pPr>
        <a:defRPr>
          <a:latin typeface="Palatino Linotype" pitchFamily="18"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Sheet1!$H$11</c:f>
              <c:strCache>
                <c:ptCount val="1"/>
                <c:pt idx="0">
                  <c:v>United States</c:v>
                </c:pt>
              </c:strCache>
            </c:strRef>
          </c:tx>
          <c:spPr>
            <a:ln w="38100">
              <a:prstDash val="sysDash"/>
            </a:ln>
          </c:spPr>
          <c:marker>
            <c:symbol val="none"/>
          </c:marker>
          <c:cat>
            <c:strRef>
              <c:f>Sheet1!$A$14:$A$63</c:f>
              <c:strCache>
                <c:ptCount val="50"/>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strCache>
            </c:strRef>
          </c:cat>
          <c:val>
            <c:numRef>
              <c:f>Sheet1!$H$14:$H$63</c:f>
              <c:numCache>
                <c:formatCode>0.0%</c:formatCode>
                <c:ptCount val="50"/>
                <c:pt idx="0">
                  <c:v>0.39855228874528476</c:v>
                </c:pt>
                <c:pt idx="1">
                  <c:v>0.39270835043075669</c:v>
                </c:pt>
                <c:pt idx="2">
                  <c:v>0.38614037686042735</c:v>
                </c:pt>
                <c:pt idx="3">
                  <c:v>0.38148997988476302</c:v>
                </c:pt>
                <c:pt idx="4">
                  <c:v>0.37919761280752196</c:v>
                </c:pt>
                <c:pt idx="5">
                  <c:v>0.37322134200754742</c:v>
                </c:pt>
                <c:pt idx="6">
                  <c:v>0.37343015089300402</c:v>
                </c:pt>
                <c:pt idx="7">
                  <c:v>0.36586441966648003</c:v>
                </c:pt>
                <c:pt idx="8">
                  <c:v>0.35714508099787023</c:v>
                </c:pt>
                <c:pt idx="9">
                  <c:v>0.35387237663576482</c:v>
                </c:pt>
                <c:pt idx="10">
                  <c:v>0.34805215919691529</c:v>
                </c:pt>
                <c:pt idx="11">
                  <c:v>0.33117559195490825</c:v>
                </c:pt>
                <c:pt idx="12">
                  <c:v>0.30589796938853725</c:v>
                </c:pt>
                <c:pt idx="13">
                  <c:v>0.28814763574442714</c:v>
                </c:pt>
                <c:pt idx="14">
                  <c:v>0.28651706619298362</c:v>
                </c:pt>
                <c:pt idx="15">
                  <c:v>0.28795878132432823</c:v>
                </c:pt>
                <c:pt idx="16">
                  <c:v>0.28635127481483486</c:v>
                </c:pt>
                <c:pt idx="17">
                  <c:v>0.27343070341473569</c:v>
                </c:pt>
                <c:pt idx="18">
                  <c:v>0.26022368003307544</c:v>
                </c:pt>
                <c:pt idx="19">
                  <c:v>0.26690621899663042</c:v>
                </c:pt>
                <c:pt idx="20">
                  <c:v>0.27599129661952704</c:v>
                </c:pt>
                <c:pt idx="21">
                  <c:v>0.29561932520002432</c:v>
                </c:pt>
                <c:pt idx="22">
                  <c:v>0.3201248347010397</c:v>
                </c:pt>
                <c:pt idx="23">
                  <c:v>0.33154949968179465</c:v>
                </c:pt>
                <c:pt idx="24">
                  <c:v>0.32651673140936505</c:v>
                </c:pt>
                <c:pt idx="25">
                  <c:v>0.31075471627460655</c:v>
                </c:pt>
                <c:pt idx="26">
                  <c:v>0.28670926060725815</c:v>
                </c:pt>
                <c:pt idx="27">
                  <c:v>0.27649183231915803</c:v>
                </c:pt>
                <c:pt idx="28">
                  <c:v>0.26887595649080281</c:v>
                </c:pt>
                <c:pt idx="29">
                  <c:v>0.26234817391745119</c:v>
                </c:pt>
                <c:pt idx="30">
                  <c:v>0.25867308508867004</c:v>
                </c:pt>
                <c:pt idx="31">
                  <c:v>0.26109816622579884</c:v>
                </c:pt>
                <c:pt idx="32">
                  <c:v>0.26227834831988195</c:v>
                </c:pt>
                <c:pt idx="33">
                  <c:v>0.258404919452629</c:v>
                </c:pt>
                <c:pt idx="34">
                  <c:v>0.25679803199248846</c:v>
                </c:pt>
                <c:pt idx="35">
                  <c:v>0.26287616920108209</c:v>
                </c:pt>
                <c:pt idx="36">
                  <c:v>0.28093404501786623</c:v>
                </c:pt>
                <c:pt idx="37">
                  <c:v>0.29535884059858453</c:v>
                </c:pt>
                <c:pt idx="38">
                  <c:v>0.30491221367693594</c:v>
                </c:pt>
                <c:pt idx="39">
                  <c:v>0.31078231636109838</c:v>
                </c:pt>
                <c:pt idx="40">
                  <c:v>0.31653112365509184</c:v>
                </c:pt>
                <c:pt idx="41">
                  <c:v>0.31241476911655475</c:v>
                </c:pt>
                <c:pt idx="42">
                  <c:v>0.29877492463429783</c:v>
                </c:pt>
                <c:pt idx="43">
                  <c:v>0.28550617078678153</c:v>
                </c:pt>
                <c:pt idx="44">
                  <c:v>0.27671877211507728</c:v>
                </c:pt>
                <c:pt idx="45">
                  <c:v>0.26239745934505676</c:v>
                </c:pt>
                <c:pt idx="46">
                  <c:v>0.24878899896492751</c:v>
                </c:pt>
                <c:pt idx="47">
                  <c:v>0.23843339114870701</c:v>
                </c:pt>
                <c:pt idx="48">
                  <c:v>0.23410880054852989</c:v>
                </c:pt>
                <c:pt idx="49">
                  <c:v>0.22838069114453319</c:v>
                </c:pt>
              </c:numCache>
            </c:numRef>
          </c:val>
          <c:smooth val="0"/>
        </c:ser>
        <c:ser>
          <c:idx val="1"/>
          <c:order val="1"/>
          <c:tx>
            <c:strRef>
              <c:f>Sheet1!$I$11</c:f>
              <c:strCache>
                <c:ptCount val="1"/>
                <c:pt idx="0">
                  <c:v>European Union</c:v>
                </c:pt>
              </c:strCache>
            </c:strRef>
          </c:tx>
          <c:spPr>
            <a:ln w="38100">
              <a:prstDash val="lgDash"/>
            </a:ln>
          </c:spPr>
          <c:marker>
            <c:symbol val="none"/>
          </c:marker>
          <c:cat>
            <c:strRef>
              <c:f>Sheet1!$A$14:$A$63</c:f>
              <c:strCache>
                <c:ptCount val="50"/>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strCache>
            </c:strRef>
          </c:cat>
          <c:val>
            <c:numRef>
              <c:f>Sheet1!$I$14:$I$63</c:f>
              <c:numCache>
                <c:formatCode>General</c:formatCode>
                <c:ptCount val="50"/>
                <c:pt idx="8" formatCode="0.0%">
                  <c:v>0.29658529184947985</c:v>
                </c:pt>
                <c:pt idx="9" formatCode="0.0%">
                  <c:v>0.29533063669720527</c:v>
                </c:pt>
                <c:pt idx="10" formatCode="0.0%">
                  <c:v>0.29733723989817834</c:v>
                </c:pt>
                <c:pt idx="11" formatCode="0.0%">
                  <c:v>0.30866007262499995</c:v>
                </c:pt>
                <c:pt idx="12" formatCode="0.0%">
                  <c:v>0.31663698348501967</c:v>
                </c:pt>
                <c:pt idx="13" formatCode="0.0%">
                  <c:v>0.31893029301954001</c:v>
                </c:pt>
                <c:pt idx="14" formatCode="0.0%">
                  <c:v>0.31595902293776418</c:v>
                </c:pt>
                <c:pt idx="15" formatCode="0.0%">
                  <c:v>0.31466023712646946</c:v>
                </c:pt>
                <c:pt idx="16" formatCode="0.0%">
                  <c:v>0.31350020076300894</c:v>
                </c:pt>
                <c:pt idx="17" formatCode="0.0%">
                  <c:v>0.32503255616360155</c:v>
                </c:pt>
                <c:pt idx="18" formatCode="0.0%">
                  <c:v>0.3375485848824652</c:v>
                </c:pt>
                <c:pt idx="19" formatCode="0.0%">
                  <c:v>0.32214539099805739</c:v>
                </c:pt>
                <c:pt idx="20" formatCode="0.0%">
                  <c:v>0.30718998212648047</c:v>
                </c:pt>
                <c:pt idx="21" formatCode="0.0%">
                  <c:v>0.28572444604625419</c:v>
                </c:pt>
                <c:pt idx="22" formatCode="0.0%">
                  <c:v>0.26696876131121589</c:v>
                </c:pt>
                <c:pt idx="23" formatCode="0.0%">
                  <c:v>0.25452379579208217</c:v>
                </c:pt>
                <c:pt idx="24" formatCode="0.0%">
                  <c:v>0.26155360753562434</c:v>
                </c:pt>
                <c:pt idx="25" formatCode="0.0%">
                  <c:v>0.28084331965166021</c:v>
                </c:pt>
                <c:pt idx="26" formatCode="0.0%">
                  <c:v>0.30207150798622318</c:v>
                </c:pt>
                <c:pt idx="27" formatCode="0.0%">
                  <c:v>0.3071840852668094</c:v>
                </c:pt>
                <c:pt idx="28" formatCode="0.0%">
                  <c:v>0.31442766204311151</c:v>
                </c:pt>
                <c:pt idx="29" formatCode="0.0%">
                  <c:v>0.32002769792532471</c:v>
                </c:pt>
                <c:pt idx="30" formatCode="0.0%">
                  <c:v>0.32995966093036289</c:v>
                </c:pt>
                <c:pt idx="31" formatCode="0.0%">
                  <c:v>0.31587237444526561</c:v>
                </c:pt>
                <c:pt idx="32" formatCode="0.0%">
                  <c:v>0.30739033142334826</c:v>
                </c:pt>
                <c:pt idx="33" formatCode="0.0%">
                  <c:v>0.30086364497229912</c:v>
                </c:pt>
                <c:pt idx="34" formatCode="0.0%">
                  <c:v>0.30095825264906811</c:v>
                </c:pt>
                <c:pt idx="35" formatCode="0.0%">
                  <c:v>0.29879717303736952</c:v>
                </c:pt>
                <c:pt idx="36" formatCode="0.0%">
                  <c:v>0.30065450122178294</c:v>
                </c:pt>
                <c:pt idx="37" formatCode="0.0%">
                  <c:v>0.29538290486776642</c:v>
                </c:pt>
                <c:pt idx="38" formatCode="0.0%">
                  <c:v>0.28315693457910385</c:v>
                </c:pt>
                <c:pt idx="39" formatCode="0.0%">
                  <c:v>0.27220678921704172</c:v>
                </c:pt>
                <c:pt idx="40" formatCode="0.0%">
                  <c:v>0.26833505587036927</c:v>
                </c:pt>
                <c:pt idx="41" formatCode="0.0%">
                  <c:v>0.27901071400592531</c:v>
                </c:pt>
                <c:pt idx="42" formatCode="0.0%">
                  <c:v>0.29376103531629516</c:v>
                </c:pt>
                <c:pt idx="43" formatCode="0.0%">
                  <c:v>0.30129237057591712</c:v>
                </c:pt>
                <c:pt idx="44" formatCode="0.0%">
                  <c:v>0.2996727038266187</c:v>
                </c:pt>
                <c:pt idx="45" formatCode="0.0%">
                  <c:v>0.29851425199032899</c:v>
                </c:pt>
                <c:pt idx="46" formatCode="0.0%">
                  <c:v>0.29613926898511278</c:v>
                </c:pt>
                <c:pt idx="47" formatCode="0.0%">
                  <c:v>0.28937238515834263</c:v>
                </c:pt>
                <c:pt idx="48" formatCode="0.0%">
                  <c:v>0.27222187977035589</c:v>
                </c:pt>
                <c:pt idx="49" formatCode="0.0%">
                  <c:v>0.2584375929548493</c:v>
                </c:pt>
              </c:numCache>
            </c:numRef>
          </c:val>
          <c:smooth val="0"/>
        </c:ser>
        <c:ser>
          <c:idx val="2"/>
          <c:order val="2"/>
          <c:tx>
            <c:strRef>
              <c:f>Sheet1!$J$11</c:f>
              <c:strCache>
                <c:ptCount val="1"/>
                <c:pt idx="0">
                  <c:v>China</c:v>
                </c:pt>
              </c:strCache>
            </c:strRef>
          </c:tx>
          <c:spPr>
            <a:ln w="38100">
              <a:prstDash val="sysDot"/>
            </a:ln>
          </c:spPr>
          <c:marker>
            <c:symbol val="none"/>
          </c:marker>
          <c:cat>
            <c:strRef>
              <c:f>Sheet1!$A$14:$A$63</c:f>
              <c:strCache>
                <c:ptCount val="50"/>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strCache>
            </c:strRef>
          </c:cat>
          <c:val>
            <c:numRef>
              <c:f>Sheet1!$J$14:$J$63</c:f>
              <c:numCache>
                <c:formatCode>0.0%</c:formatCode>
                <c:ptCount val="50"/>
                <c:pt idx="0">
                  <c:v>3.1397642087279472E-2</c:v>
                </c:pt>
                <c:pt idx="1">
                  <c:v>3.3203157573870073E-2</c:v>
                </c:pt>
                <c:pt idx="2">
                  <c:v>3.4982366316580575E-2</c:v>
                </c:pt>
                <c:pt idx="3">
                  <c:v>3.7361305960293384E-2</c:v>
                </c:pt>
                <c:pt idx="4">
                  <c:v>3.7972332075600662E-2</c:v>
                </c:pt>
                <c:pt idx="5">
                  <c:v>3.3623875254676985E-2</c:v>
                </c:pt>
                <c:pt idx="6">
                  <c:v>2.9796516858564118E-2</c:v>
                </c:pt>
                <c:pt idx="7">
                  <c:v>3.1597603815685174E-2</c:v>
                </c:pt>
                <c:pt idx="8">
                  <c:v>3.4454501097208802E-2</c:v>
                </c:pt>
                <c:pt idx="9">
                  <c:v>3.3110054066477303E-2</c:v>
                </c:pt>
                <c:pt idx="10">
                  <c:v>3.1269408583583604E-2</c:v>
                </c:pt>
                <c:pt idx="11">
                  <c:v>3.1027359963214228E-2</c:v>
                </c:pt>
                <c:pt idx="12">
                  <c:v>2.9864823723222342E-2</c:v>
                </c:pt>
                <c:pt idx="13">
                  <c:v>3.0175906647081648E-2</c:v>
                </c:pt>
                <c:pt idx="14">
                  <c:v>2.6080056381205384E-2</c:v>
                </c:pt>
                <c:pt idx="15">
                  <c:v>2.5576587944454002E-2</c:v>
                </c:pt>
                <c:pt idx="16">
                  <c:v>2.2990926585585231E-2</c:v>
                </c:pt>
                <c:pt idx="17">
                  <c:v>2.0669026602104346E-2</c:v>
                </c:pt>
                <c:pt idx="18">
                  <c:v>1.8823041079256791E-2</c:v>
                </c:pt>
                <c:pt idx="19">
                  <c:v>1.8489744570314673E-2</c:v>
                </c:pt>
                <c:pt idx="20">
                  <c:v>1.9100682902835241E-2</c:v>
                </c:pt>
                <c:pt idx="21">
                  <c:v>2.0438994234924898E-2</c:v>
                </c:pt>
                <c:pt idx="22">
                  <c:v>2.2285427536169435E-2</c:v>
                </c:pt>
                <c:pt idx="23">
                  <c:v>2.4645439339130718E-2</c:v>
                </c:pt>
                <c:pt idx="24">
                  <c:v>2.4121459829088379E-2</c:v>
                </c:pt>
                <c:pt idx="25">
                  <c:v>2.1507080722122762E-2</c:v>
                </c:pt>
                <c:pt idx="26">
                  <c:v>1.8670935639267108E-2</c:v>
                </c:pt>
                <c:pt idx="27">
                  <c:v>1.7302496943596365E-2</c:v>
                </c:pt>
                <c:pt idx="28">
                  <c:v>1.7134150024865128E-2</c:v>
                </c:pt>
                <c:pt idx="29">
                  <c:v>1.7826036419635739E-2</c:v>
                </c:pt>
                <c:pt idx="30">
                  <c:v>1.8499256695052542E-2</c:v>
                </c:pt>
                <c:pt idx="31">
                  <c:v>1.9201570970458534E-2</c:v>
                </c:pt>
                <c:pt idx="32">
                  <c:v>2.0501634747092417E-2</c:v>
                </c:pt>
                <c:pt idx="33">
                  <c:v>2.2231990831223285E-2</c:v>
                </c:pt>
                <c:pt idx="34">
                  <c:v>2.5655568306620441E-2</c:v>
                </c:pt>
                <c:pt idx="35">
                  <c:v>2.9296016744079979E-2</c:v>
                </c:pt>
                <c:pt idx="36">
                  <c:v>3.2330535871016766E-2</c:v>
                </c:pt>
                <c:pt idx="37">
                  <c:v>3.4338455444108365E-2</c:v>
                </c:pt>
                <c:pt idx="38">
                  <c:v>3.6197430973639429E-2</c:v>
                </c:pt>
                <c:pt idx="39">
                  <c:v>3.9121548114584515E-2</c:v>
                </c:pt>
                <c:pt idx="40">
                  <c:v>4.3045463955680728E-2</c:v>
                </c:pt>
                <c:pt idx="41">
                  <c:v>4.5802931927791238E-2</c:v>
                </c:pt>
                <c:pt idx="42">
                  <c:v>4.7053390084750214E-2</c:v>
                </c:pt>
                <c:pt idx="43">
                  <c:v>4.9000067157907383E-2</c:v>
                </c:pt>
                <c:pt idx="44">
                  <c:v>5.3504251321950497E-2</c:v>
                </c:pt>
                <c:pt idx="45">
                  <c:v>6.0576093771365566E-2</c:v>
                </c:pt>
                <c:pt idx="46">
                  <c:v>6.8865184222531378E-2</c:v>
                </c:pt>
                <c:pt idx="47">
                  <c:v>8.1573336184800269E-2</c:v>
                </c:pt>
                <c:pt idx="48">
                  <c:v>9.0560831124991248E-2</c:v>
                </c:pt>
                <c:pt idx="49">
                  <c:v>0.10015660581075106</c:v>
                </c:pt>
              </c:numCache>
            </c:numRef>
          </c:val>
          <c:smooth val="0"/>
        </c:ser>
        <c:ser>
          <c:idx val="4"/>
          <c:order val="3"/>
          <c:tx>
            <c:strRef>
              <c:f>Sheet1!$L$11</c:f>
              <c:strCache>
                <c:ptCount val="1"/>
                <c:pt idx="0">
                  <c:v>Japan</c:v>
                </c:pt>
              </c:strCache>
            </c:strRef>
          </c:tx>
          <c:spPr>
            <a:ln w="38100"/>
          </c:spPr>
          <c:marker>
            <c:symbol val="none"/>
          </c:marker>
          <c:cat>
            <c:strRef>
              <c:f>Sheet1!$A$14:$A$63</c:f>
              <c:strCache>
                <c:ptCount val="50"/>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strCache>
            </c:strRef>
          </c:cat>
          <c:val>
            <c:numRef>
              <c:f>Sheet1!$L$14:$L$63</c:f>
              <c:numCache>
                <c:formatCode>0.0%</c:formatCode>
                <c:ptCount val="50"/>
                <c:pt idx="0">
                  <c:v>3.9876811967494853E-2</c:v>
                </c:pt>
                <c:pt idx="1">
                  <c:v>4.2669706228710323E-2</c:v>
                </c:pt>
                <c:pt idx="2">
                  <c:v>4.5846303952811564E-2</c:v>
                </c:pt>
                <c:pt idx="3">
                  <c:v>4.6782546598683687E-2</c:v>
                </c:pt>
                <c:pt idx="4">
                  <c:v>4.9814205122468189E-2</c:v>
                </c:pt>
                <c:pt idx="5">
                  <c:v>5.4465178339141315E-2</c:v>
                </c:pt>
                <c:pt idx="6">
                  <c:v>5.962977757907878E-2</c:v>
                </c:pt>
                <c:pt idx="7">
                  <c:v>6.4341522814418711E-2</c:v>
                </c:pt>
                <c:pt idx="8">
                  <c:v>6.5561185817545428E-2</c:v>
                </c:pt>
                <c:pt idx="9">
                  <c:v>6.9982699450635927E-2</c:v>
                </c:pt>
                <c:pt idx="10">
                  <c:v>7.9213543322362912E-2</c:v>
                </c:pt>
                <c:pt idx="11">
                  <c:v>8.638604061848934E-2</c:v>
                </c:pt>
                <c:pt idx="12">
                  <c:v>8.9571490844799206E-2</c:v>
                </c:pt>
                <c:pt idx="13">
                  <c:v>9.2521980444445651E-2</c:v>
                </c:pt>
                <c:pt idx="14">
                  <c:v>9.1329242731666815E-2</c:v>
                </c:pt>
                <c:pt idx="15">
                  <c:v>9.4011779147089497E-2</c:v>
                </c:pt>
                <c:pt idx="16">
                  <c:v>0.10415905713306052</c:v>
                </c:pt>
                <c:pt idx="17">
                  <c:v>0.11084136384753188</c:v>
                </c:pt>
                <c:pt idx="18">
                  <c:v>0.11022953144051281</c:v>
                </c:pt>
                <c:pt idx="19">
                  <c:v>0.10763104097908976</c:v>
                </c:pt>
                <c:pt idx="20">
                  <c:v>0.10651704834021418</c:v>
                </c:pt>
                <c:pt idx="21">
                  <c:v>0.10776882476319051</c:v>
                </c:pt>
                <c:pt idx="22">
                  <c:v>0.10716088022879754</c:v>
                </c:pt>
                <c:pt idx="23">
                  <c:v>0.11318362462270043</c:v>
                </c:pt>
                <c:pt idx="24">
                  <c:v>0.12205351791137539</c:v>
                </c:pt>
                <c:pt idx="25">
                  <c:v>0.13487462589957092</c:v>
                </c:pt>
                <c:pt idx="26">
                  <c:v>0.15479632487537659</c:v>
                </c:pt>
                <c:pt idx="27">
                  <c:v>0.15988737459510394</c:v>
                </c:pt>
                <c:pt idx="28">
                  <c:v>0.15776473639882152</c:v>
                </c:pt>
                <c:pt idx="29">
                  <c:v>0.15505472795590017</c:v>
                </c:pt>
                <c:pt idx="30">
                  <c:v>0.15252768132391076</c:v>
                </c:pt>
                <c:pt idx="31">
                  <c:v>0.16248444929410141</c:v>
                </c:pt>
                <c:pt idx="32">
                  <c:v>0.16999848592328418</c:v>
                </c:pt>
                <c:pt idx="33">
                  <c:v>0.17918768387606945</c:v>
                </c:pt>
                <c:pt idx="34">
                  <c:v>0.17222472329285943</c:v>
                </c:pt>
                <c:pt idx="35">
                  <c:v>0.15774162787903098</c:v>
                </c:pt>
                <c:pt idx="36">
                  <c:v>0.13947048441660756</c:v>
                </c:pt>
                <c:pt idx="37">
                  <c:v>0.13504664918455389</c:v>
                </c:pt>
                <c:pt idx="38">
                  <c:v>0.13766904513300257</c:v>
                </c:pt>
                <c:pt idx="39">
                  <c:v>0.13908445439841247</c:v>
                </c:pt>
                <c:pt idx="40">
                  <c:v>0.1316057166549762</c:v>
                </c:pt>
                <c:pt idx="41">
                  <c:v>0.12194028347031786</c:v>
                </c:pt>
                <c:pt idx="42">
                  <c:v>0.1152474088546841</c:v>
                </c:pt>
                <c:pt idx="43">
                  <c:v>0.10816516782311211</c:v>
                </c:pt>
                <c:pt idx="44">
                  <c:v>9.8811822391494428E-2</c:v>
                </c:pt>
                <c:pt idx="45">
                  <c:v>8.9328318852651648E-2</c:v>
                </c:pt>
                <c:pt idx="46">
                  <c:v>8.2571641533420739E-2</c:v>
                </c:pt>
                <c:pt idx="47">
                  <c:v>8.1076481477006759E-2</c:v>
                </c:pt>
                <c:pt idx="48">
                  <c:v>8.5643679230361494E-2</c:v>
                </c:pt>
                <c:pt idx="49">
                  <c:v>8.653098800833306E-2</c:v>
                </c:pt>
              </c:numCache>
            </c:numRef>
          </c:val>
          <c:smooth val="0"/>
        </c:ser>
        <c:dLbls>
          <c:showLegendKey val="0"/>
          <c:showVal val="0"/>
          <c:showCatName val="0"/>
          <c:showSerName val="0"/>
          <c:showPercent val="0"/>
          <c:showBubbleSize val="0"/>
        </c:dLbls>
        <c:marker val="1"/>
        <c:smooth val="0"/>
        <c:axId val="90523520"/>
        <c:axId val="90525056"/>
      </c:lineChart>
      <c:catAx>
        <c:axId val="90523520"/>
        <c:scaling>
          <c:orientation val="minMax"/>
        </c:scaling>
        <c:delete val="0"/>
        <c:axPos val="b"/>
        <c:majorTickMark val="out"/>
        <c:minorTickMark val="none"/>
        <c:tickLblPos val="nextTo"/>
        <c:crossAx val="90525056"/>
        <c:crosses val="autoZero"/>
        <c:auto val="1"/>
        <c:lblAlgn val="ctr"/>
        <c:lblOffset val="100"/>
        <c:noMultiLvlLbl val="0"/>
      </c:catAx>
      <c:valAx>
        <c:axId val="90525056"/>
        <c:scaling>
          <c:orientation val="minMax"/>
        </c:scaling>
        <c:delete val="0"/>
        <c:axPos val="l"/>
        <c:majorGridlines/>
        <c:numFmt formatCode="0%" sourceLinked="0"/>
        <c:majorTickMark val="out"/>
        <c:minorTickMark val="none"/>
        <c:tickLblPos val="nextTo"/>
        <c:txPr>
          <a:bodyPr/>
          <a:lstStyle/>
          <a:p>
            <a:pPr>
              <a:defRPr sz="1200"/>
            </a:pPr>
            <a:endParaRPr lang="en-US"/>
          </a:p>
        </c:txPr>
        <c:crossAx val="90523520"/>
        <c:crosses val="autoZero"/>
        <c:crossBetween val="between"/>
      </c:valAx>
    </c:plotArea>
    <c:legend>
      <c:legendPos val="b"/>
      <c:layout/>
      <c:overlay val="0"/>
      <c:txPr>
        <a:bodyPr/>
        <a:lstStyle/>
        <a:p>
          <a:pPr>
            <a:defRPr sz="1400"/>
          </a:pPr>
          <a:endParaRPr lang="en-US"/>
        </a:p>
      </c:txPr>
    </c:legend>
    <c:plotVisOnly val="1"/>
    <c:dispBlanksAs val="gap"/>
    <c:showDLblsOverMax val="0"/>
  </c:chart>
  <c:txPr>
    <a:bodyPr/>
    <a:lstStyle/>
    <a:p>
      <a:pPr>
        <a:defRPr>
          <a:latin typeface="Palatino Linotype" pitchFamily="18"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spPr>
            <a:ln w="41275">
              <a:solidFill>
                <a:sysClr val="windowText" lastClr="000000"/>
              </a:solidFill>
            </a:ln>
          </c:spPr>
          <c:marker>
            <c:symbol val="none"/>
          </c:marker>
          <c:cat>
            <c:strRef>
              <c:f>Sheet1!$A$7:$A$79</c:f>
              <c:strCache>
                <c:ptCount val="73"/>
                <c:pt idx="0">
                  <c:v>1940</c:v>
                </c:pt>
                <c:pt idx="1">
                  <c:v>1941</c:v>
                </c:pt>
                <c:pt idx="2">
                  <c:v>1942</c:v>
                </c:pt>
                <c:pt idx="3">
                  <c:v>1943</c:v>
                </c:pt>
                <c:pt idx="4">
                  <c:v>1944</c:v>
                </c:pt>
                <c:pt idx="5">
                  <c:v>1945</c:v>
                </c:pt>
                <c:pt idx="6">
                  <c:v>1946</c:v>
                </c:pt>
                <c:pt idx="7">
                  <c:v>1947</c:v>
                </c:pt>
                <c:pt idx="8">
                  <c:v>1948</c:v>
                </c:pt>
                <c:pt idx="9">
                  <c:v>1949</c:v>
                </c:pt>
                <c:pt idx="10">
                  <c:v>1950</c:v>
                </c:pt>
                <c:pt idx="11">
                  <c:v>1951</c:v>
                </c:pt>
                <c:pt idx="12">
                  <c:v>1952</c:v>
                </c:pt>
                <c:pt idx="13">
                  <c:v>1953</c:v>
                </c:pt>
                <c:pt idx="14">
                  <c:v>1954</c:v>
                </c:pt>
                <c:pt idx="15">
                  <c:v>1955</c:v>
                </c:pt>
                <c:pt idx="16">
                  <c:v>1956</c:v>
                </c:pt>
                <c:pt idx="17">
                  <c:v>1957</c:v>
                </c:pt>
                <c:pt idx="18">
                  <c:v>1958</c:v>
                </c:pt>
                <c:pt idx="19">
                  <c:v>1959</c:v>
                </c:pt>
                <c:pt idx="20">
                  <c:v>1960</c:v>
                </c:pt>
                <c:pt idx="21">
                  <c:v>1961</c:v>
                </c:pt>
                <c:pt idx="22">
                  <c:v>1962</c:v>
                </c:pt>
                <c:pt idx="23">
                  <c:v>1963</c:v>
                </c:pt>
                <c:pt idx="24">
                  <c:v>1964</c:v>
                </c:pt>
                <c:pt idx="25">
                  <c:v>1965</c:v>
                </c:pt>
                <c:pt idx="26">
                  <c:v>1966</c:v>
                </c:pt>
                <c:pt idx="27">
                  <c:v>1967</c:v>
                </c:pt>
                <c:pt idx="28">
                  <c:v>1968</c:v>
                </c:pt>
                <c:pt idx="29">
                  <c:v>1969</c:v>
                </c:pt>
                <c:pt idx="30">
                  <c:v>1970</c:v>
                </c:pt>
                <c:pt idx="31">
                  <c:v>1971</c:v>
                </c:pt>
                <c:pt idx="32">
                  <c:v>1972</c:v>
                </c:pt>
                <c:pt idx="33">
                  <c:v>1973</c:v>
                </c:pt>
                <c:pt idx="34">
                  <c:v>1974</c:v>
                </c:pt>
                <c:pt idx="35">
                  <c:v>1975</c:v>
                </c:pt>
                <c:pt idx="36">
                  <c:v>1976</c:v>
                </c:pt>
                <c:pt idx="37">
                  <c:v>1977</c:v>
                </c:pt>
                <c:pt idx="38">
                  <c:v>1978</c:v>
                </c:pt>
                <c:pt idx="39">
                  <c:v>1979</c:v>
                </c:pt>
                <c:pt idx="40">
                  <c:v>1980</c:v>
                </c:pt>
                <c:pt idx="41">
                  <c:v>1981</c:v>
                </c:pt>
                <c:pt idx="42">
                  <c:v>1982</c:v>
                </c:pt>
                <c:pt idx="43">
                  <c:v>1983</c:v>
                </c:pt>
                <c:pt idx="44">
                  <c:v>1984</c:v>
                </c:pt>
                <c:pt idx="45">
                  <c:v>1985</c:v>
                </c:pt>
                <c:pt idx="46">
                  <c:v>1986</c:v>
                </c:pt>
                <c:pt idx="47">
                  <c:v>1987</c:v>
                </c:pt>
                <c:pt idx="48">
                  <c:v>1988</c:v>
                </c:pt>
                <c:pt idx="49">
                  <c:v>1989</c:v>
                </c:pt>
                <c:pt idx="50">
                  <c:v>1990</c:v>
                </c:pt>
                <c:pt idx="51">
                  <c:v>1991</c:v>
                </c:pt>
                <c:pt idx="52">
                  <c:v>1992</c:v>
                </c:pt>
                <c:pt idx="53">
                  <c:v>1993</c:v>
                </c:pt>
                <c:pt idx="54">
                  <c:v>1994</c:v>
                </c:pt>
                <c:pt idx="55">
                  <c:v>1995</c:v>
                </c:pt>
                <c:pt idx="56">
                  <c:v>1996</c:v>
                </c:pt>
                <c:pt idx="57">
                  <c:v>1997</c:v>
                </c:pt>
                <c:pt idx="58">
                  <c:v>1998</c:v>
                </c:pt>
                <c:pt idx="59">
                  <c:v>1999</c:v>
                </c:pt>
                <c:pt idx="60">
                  <c:v>2000</c:v>
                </c:pt>
                <c:pt idx="61">
                  <c:v>2001</c:v>
                </c:pt>
                <c:pt idx="62">
                  <c:v>2002</c:v>
                </c:pt>
                <c:pt idx="63">
                  <c:v>2003</c:v>
                </c:pt>
                <c:pt idx="64">
                  <c:v>2004</c:v>
                </c:pt>
                <c:pt idx="65">
                  <c:v>2005</c:v>
                </c:pt>
                <c:pt idx="66">
                  <c:v>2006</c:v>
                </c:pt>
                <c:pt idx="67">
                  <c:v>2007</c:v>
                </c:pt>
                <c:pt idx="68">
                  <c:v>2008</c:v>
                </c:pt>
                <c:pt idx="69">
                  <c:v>2009</c:v>
                </c:pt>
                <c:pt idx="70">
                  <c:v>2010</c:v>
                </c:pt>
                <c:pt idx="71">
                  <c:v>2011</c:v>
                </c:pt>
                <c:pt idx="72">
                  <c:v>2012</c:v>
                </c:pt>
              </c:strCache>
            </c:strRef>
          </c:cat>
          <c:val>
            <c:numRef>
              <c:f>Sheet1!$B$7:$B$79</c:f>
              <c:numCache>
                <c:formatCode>General</c:formatCode>
                <c:ptCount val="73"/>
                <c:pt idx="0">
                  <c:v>10.101585025</c:v>
                </c:pt>
                <c:pt idx="1">
                  <c:v>12.1270825</c:v>
                </c:pt>
                <c:pt idx="2">
                  <c:v>14.040165</c:v>
                </c:pt>
                <c:pt idx="3">
                  <c:v>16.163249999999991</c:v>
                </c:pt>
                <c:pt idx="4">
                  <c:v>15.909750000000003</c:v>
                </c:pt>
                <c:pt idx="5">
                  <c:v>14.253747500000001</c:v>
                </c:pt>
                <c:pt idx="6">
                  <c:v>13.504415</c:v>
                </c:pt>
                <c:pt idx="7">
                  <c:v>14.2766675</c:v>
                </c:pt>
                <c:pt idx="8">
                  <c:v>14.316497500000004</c:v>
                </c:pt>
                <c:pt idx="9">
                  <c:v>13.279415</c:v>
                </c:pt>
                <c:pt idx="10">
                  <c:v>14.014085000000001</c:v>
                </c:pt>
                <c:pt idx="11">
                  <c:v>15.070085000000002</c:v>
                </c:pt>
                <c:pt idx="12">
                  <c:v>15.28975</c:v>
                </c:pt>
                <c:pt idx="13">
                  <c:v>16.128667749999995</c:v>
                </c:pt>
                <c:pt idx="14">
                  <c:v>14.9991675</c:v>
                </c:pt>
                <c:pt idx="15">
                  <c:v>15.5213325</c:v>
                </c:pt>
                <c:pt idx="16">
                  <c:v>15.855917500000002</c:v>
                </c:pt>
                <c:pt idx="17">
                  <c:v>15.797000000000001</c:v>
                </c:pt>
                <c:pt idx="18">
                  <c:v>14.656252500000003</c:v>
                </c:pt>
                <c:pt idx="19">
                  <c:v>15.325667500000003</c:v>
                </c:pt>
                <c:pt idx="20">
                  <c:v>15.4372525</c:v>
                </c:pt>
                <c:pt idx="21">
                  <c:v>15.00975</c:v>
                </c:pt>
                <c:pt idx="22">
                  <c:v>15.497085</c:v>
                </c:pt>
                <c:pt idx="23">
                  <c:v>15.631914999999999</c:v>
                </c:pt>
                <c:pt idx="24">
                  <c:v>15.888665</c:v>
                </c:pt>
                <c:pt idx="25">
                  <c:v>16.618164500000006</c:v>
                </c:pt>
                <c:pt idx="26">
                  <c:v>17.680750249999996</c:v>
                </c:pt>
                <c:pt idx="27">
                  <c:v>17.897169499999997</c:v>
                </c:pt>
                <c:pt idx="28">
                  <c:v>18.210835500000005</c:v>
                </c:pt>
                <c:pt idx="29">
                  <c:v>18.572332499999998</c:v>
                </c:pt>
                <c:pt idx="30">
                  <c:v>17.847085000000003</c:v>
                </c:pt>
                <c:pt idx="31">
                  <c:v>17.1710025</c:v>
                </c:pt>
                <c:pt idx="32">
                  <c:v>17.664085000000004</c:v>
                </c:pt>
                <c:pt idx="33">
                  <c:v>18.584167000000001</c:v>
                </c:pt>
                <c:pt idx="34">
                  <c:v>18.5122505</c:v>
                </c:pt>
                <c:pt idx="35">
                  <c:v>16.912584499999998</c:v>
                </c:pt>
                <c:pt idx="36">
                  <c:v>17.537499499999999</c:v>
                </c:pt>
                <c:pt idx="37">
                  <c:v>18.173749749999995</c:v>
                </c:pt>
                <c:pt idx="38">
                  <c:v>18.935664499999998</c:v>
                </c:pt>
                <c:pt idx="39">
                  <c:v>19.427584750000001</c:v>
                </c:pt>
                <c:pt idx="40">
                  <c:v>18.732415249999995</c:v>
                </c:pt>
                <c:pt idx="41">
                  <c:v>18.633996750000005</c:v>
                </c:pt>
                <c:pt idx="42">
                  <c:v>17.363584500000002</c:v>
                </c:pt>
                <c:pt idx="43">
                  <c:v>17.04916725</c:v>
                </c:pt>
                <c:pt idx="44">
                  <c:v>17.92066475</c:v>
                </c:pt>
                <c:pt idx="45">
                  <c:v>17.818497749999999</c:v>
                </c:pt>
                <c:pt idx="46">
                  <c:v>17.551920000000006</c:v>
                </c:pt>
                <c:pt idx="47">
                  <c:v>17.608499999999996</c:v>
                </c:pt>
                <c:pt idx="48">
                  <c:v>17.905331999999994</c:v>
                </c:pt>
                <c:pt idx="49">
                  <c:v>17.983996750000003</c:v>
                </c:pt>
                <c:pt idx="50">
                  <c:v>17.695000499999999</c:v>
                </c:pt>
                <c:pt idx="51">
                  <c:v>17.068085249999996</c:v>
                </c:pt>
                <c:pt idx="52">
                  <c:v>16.800500499999995</c:v>
                </c:pt>
                <c:pt idx="53">
                  <c:v>16.776083</c:v>
                </c:pt>
                <c:pt idx="54">
                  <c:v>17.023917749999999</c:v>
                </c:pt>
                <c:pt idx="55">
                  <c:v>17.24417025</c:v>
                </c:pt>
                <c:pt idx="56">
                  <c:v>17.236665250000001</c:v>
                </c:pt>
                <c:pt idx="57">
                  <c:v>17.418085000000001</c:v>
                </c:pt>
                <c:pt idx="58">
                  <c:v>17.560082249999997</c:v>
                </c:pt>
                <c:pt idx="59">
                  <c:v>17.322247999999991</c:v>
                </c:pt>
                <c:pt idx="60">
                  <c:v>17.265332249999993</c:v>
                </c:pt>
                <c:pt idx="61">
                  <c:v>16.440749749999998</c:v>
                </c:pt>
                <c:pt idx="62">
                  <c:v>15.256500000000003</c:v>
                </c:pt>
                <c:pt idx="63">
                  <c:v>14.508415000000001</c:v>
                </c:pt>
                <c:pt idx="64">
                  <c:v>14.315082500000003</c:v>
                </c:pt>
                <c:pt idx="65">
                  <c:v>14.225585000000002</c:v>
                </c:pt>
                <c:pt idx="66">
                  <c:v>14.156165</c:v>
                </c:pt>
                <c:pt idx="67">
                  <c:v>13.877667500000003</c:v>
                </c:pt>
                <c:pt idx="68">
                  <c:v>13.402915</c:v>
                </c:pt>
                <c:pt idx="69">
                  <c:v>11.844832500000001</c:v>
                </c:pt>
                <c:pt idx="70">
                  <c:v>11.527165</c:v>
                </c:pt>
                <c:pt idx="71">
                  <c:v>11.736247500000001</c:v>
                </c:pt>
                <c:pt idx="72">
                  <c:v>11.945621500000001</c:v>
                </c:pt>
              </c:numCache>
            </c:numRef>
          </c:val>
          <c:smooth val="0"/>
        </c:ser>
        <c:dLbls>
          <c:showLegendKey val="0"/>
          <c:showVal val="0"/>
          <c:showCatName val="0"/>
          <c:showSerName val="0"/>
          <c:showPercent val="0"/>
          <c:showBubbleSize val="0"/>
        </c:dLbls>
        <c:marker val="1"/>
        <c:smooth val="0"/>
        <c:axId val="90587904"/>
        <c:axId val="90589440"/>
      </c:lineChart>
      <c:catAx>
        <c:axId val="90587904"/>
        <c:scaling>
          <c:orientation val="minMax"/>
        </c:scaling>
        <c:delete val="0"/>
        <c:axPos val="b"/>
        <c:majorTickMark val="out"/>
        <c:minorTickMark val="none"/>
        <c:tickLblPos val="nextTo"/>
        <c:crossAx val="90589440"/>
        <c:crosses val="autoZero"/>
        <c:auto val="1"/>
        <c:lblAlgn val="ctr"/>
        <c:lblOffset val="100"/>
        <c:noMultiLvlLbl val="0"/>
      </c:catAx>
      <c:valAx>
        <c:axId val="90589440"/>
        <c:scaling>
          <c:orientation val="minMax"/>
          <c:min val="5"/>
        </c:scaling>
        <c:delete val="0"/>
        <c:axPos val="l"/>
        <c:majorGridlines/>
        <c:title>
          <c:tx>
            <c:rich>
              <a:bodyPr rot="-5400000" vert="horz"/>
              <a:lstStyle/>
              <a:p>
                <a:pPr>
                  <a:defRPr sz="1600"/>
                </a:pPr>
                <a:r>
                  <a:rPr lang="en-US" sz="1600" dirty="0" smtClean="0"/>
                  <a:t>U.S. Manufacturing Employment Millions</a:t>
                </a:r>
                <a:endParaRPr lang="en-US" sz="1600" dirty="0"/>
              </a:p>
            </c:rich>
          </c:tx>
          <c:layout>
            <c:manualLayout>
              <c:xMode val="edge"/>
              <c:yMode val="edge"/>
              <c:x val="0"/>
              <c:y val="0.10326222286837076"/>
            </c:manualLayout>
          </c:layout>
          <c:overlay val="0"/>
        </c:title>
        <c:numFmt formatCode="General" sourceLinked="1"/>
        <c:majorTickMark val="out"/>
        <c:minorTickMark val="none"/>
        <c:tickLblPos val="nextTo"/>
        <c:txPr>
          <a:bodyPr/>
          <a:lstStyle/>
          <a:p>
            <a:pPr>
              <a:defRPr sz="1400"/>
            </a:pPr>
            <a:endParaRPr lang="en-US"/>
          </a:p>
        </c:txPr>
        <c:crossAx val="90587904"/>
        <c:crosses val="autoZero"/>
        <c:crossBetween val="between"/>
      </c:valAx>
    </c:plotArea>
    <c:plotVisOnly val="1"/>
    <c:dispBlanksAs val="gap"/>
    <c:showDLblsOverMax val="0"/>
  </c:chart>
  <c:txPr>
    <a:bodyPr/>
    <a:lstStyle/>
    <a:p>
      <a:pPr>
        <a:defRPr>
          <a:latin typeface="Palatino Linotype" pitchFamily="18" charset="0"/>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spPr>
            <a:ln>
              <a:solidFill>
                <a:schemeClr val="tx1"/>
              </a:solidFill>
            </a:ln>
          </c:spPr>
          <c:marker>
            <c:symbol val="none"/>
          </c:marker>
          <c:dLbls>
            <c:dLbl>
              <c:idx val="39"/>
              <c:layout/>
              <c:dLblPos val="t"/>
              <c:showLegendKey val="0"/>
              <c:showVal val="1"/>
              <c:showCatName val="0"/>
              <c:showSerName val="0"/>
              <c:showPercent val="0"/>
              <c:showBubbleSize val="0"/>
            </c:dLbl>
            <c:showLegendKey val="0"/>
            <c:showVal val="0"/>
            <c:showCatName val="0"/>
            <c:showSerName val="0"/>
            <c:showPercent val="0"/>
            <c:showBubbleSize val="0"/>
          </c:dLbls>
          <c:cat>
            <c:numRef>
              <c:f>Graphs!$A$4:$A$43</c:f>
              <c:numCache>
                <c:formatCode>General</c:formatCode>
                <c:ptCount val="40"/>
                <c:pt idx="0">
                  <c:v>1973</c:v>
                </c:pt>
                <c:pt idx="1">
                  <c:v>1974</c:v>
                </c:pt>
                <c:pt idx="2">
                  <c:v>1975</c:v>
                </c:pt>
                <c:pt idx="3">
                  <c:v>1976</c:v>
                </c:pt>
                <c:pt idx="4">
                  <c:v>1977</c:v>
                </c:pt>
                <c:pt idx="5">
                  <c:v>1978</c:v>
                </c:pt>
                <c:pt idx="6">
                  <c:v>1979</c:v>
                </c:pt>
                <c:pt idx="7">
                  <c:v>1980</c:v>
                </c:pt>
                <c:pt idx="8">
                  <c:v>1981</c:v>
                </c:pt>
                <c:pt idx="10">
                  <c:v>1983</c:v>
                </c:pt>
                <c:pt idx="11">
                  <c:v>1984</c:v>
                </c:pt>
                <c:pt idx="12">
                  <c:v>1985</c:v>
                </c:pt>
                <c:pt idx="13">
                  <c:v>1986</c:v>
                </c:pt>
                <c:pt idx="14">
                  <c:v>1987</c:v>
                </c:pt>
                <c:pt idx="15">
                  <c:v>1988</c:v>
                </c:pt>
                <c:pt idx="16">
                  <c:v>1989</c:v>
                </c:pt>
                <c:pt idx="17">
                  <c:v>1990</c:v>
                </c:pt>
                <c:pt idx="18">
                  <c:v>1991</c:v>
                </c:pt>
                <c:pt idx="19">
                  <c:v>1992</c:v>
                </c:pt>
                <c:pt idx="20">
                  <c:v>1993</c:v>
                </c:pt>
                <c:pt idx="21">
                  <c:v>1994</c:v>
                </c:pt>
                <c:pt idx="22">
                  <c:v>1995</c:v>
                </c:pt>
                <c:pt idx="23">
                  <c:v>1996</c:v>
                </c:pt>
                <c:pt idx="24">
                  <c:v>1997</c:v>
                </c:pt>
                <c:pt idx="25">
                  <c:v>1998</c:v>
                </c:pt>
                <c:pt idx="26">
                  <c:v>1999</c:v>
                </c:pt>
                <c:pt idx="27">
                  <c:v>2000</c:v>
                </c:pt>
                <c:pt idx="28">
                  <c:v>2001</c:v>
                </c:pt>
                <c:pt idx="29">
                  <c:v>2002</c:v>
                </c:pt>
                <c:pt idx="30">
                  <c:v>2003</c:v>
                </c:pt>
                <c:pt idx="31">
                  <c:v>2004</c:v>
                </c:pt>
                <c:pt idx="32">
                  <c:v>2005</c:v>
                </c:pt>
                <c:pt idx="33">
                  <c:v>2006</c:v>
                </c:pt>
                <c:pt idx="34">
                  <c:v>2007</c:v>
                </c:pt>
                <c:pt idx="35">
                  <c:v>2008</c:v>
                </c:pt>
                <c:pt idx="36">
                  <c:v>2009</c:v>
                </c:pt>
                <c:pt idx="37">
                  <c:v>2010</c:v>
                </c:pt>
                <c:pt idx="38">
                  <c:v>2011</c:v>
                </c:pt>
                <c:pt idx="39">
                  <c:v>2012</c:v>
                </c:pt>
              </c:numCache>
            </c:numRef>
          </c:cat>
          <c:val>
            <c:numRef>
              <c:f>Graphs!$E$4:$E$43</c:f>
              <c:numCache>
                <c:formatCode>0.0%</c:formatCode>
                <c:ptCount val="40"/>
                <c:pt idx="0">
                  <c:v>0.24199999999999999</c:v>
                </c:pt>
                <c:pt idx="1">
                  <c:v>0.23399999999999999</c:v>
                </c:pt>
                <c:pt idx="2">
                  <c:v>0.215</c:v>
                </c:pt>
                <c:pt idx="3">
                  <c:v>0.21299999999999999</c:v>
                </c:pt>
                <c:pt idx="4">
                  <c:v>0.217</c:v>
                </c:pt>
                <c:pt idx="5">
                  <c:v>0.20699999999999999</c:v>
                </c:pt>
                <c:pt idx="6">
                  <c:v>0.21199999999999999</c:v>
                </c:pt>
                <c:pt idx="7">
                  <c:v>0.20100000000000001</c:v>
                </c:pt>
                <c:pt idx="8">
                  <c:v>0.187</c:v>
                </c:pt>
                <c:pt idx="10">
                  <c:v>0.16500000000000001</c:v>
                </c:pt>
                <c:pt idx="11">
                  <c:v>0.153</c:v>
                </c:pt>
                <c:pt idx="12">
                  <c:v>0.14300000000000002</c:v>
                </c:pt>
                <c:pt idx="13">
                  <c:v>0.13800000000000001</c:v>
                </c:pt>
                <c:pt idx="14">
                  <c:v>0.13200000000000001</c:v>
                </c:pt>
                <c:pt idx="15">
                  <c:v>0.127</c:v>
                </c:pt>
                <c:pt idx="16">
                  <c:v>0.12300000000000001</c:v>
                </c:pt>
                <c:pt idx="17">
                  <c:v>0.11900000000000001</c:v>
                </c:pt>
                <c:pt idx="18">
                  <c:v>0.11699999999999999</c:v>
                </c:pt>
                <c:pt idx="19">
                  <c:v>0.114</c:v>
                </c:pt>
                <c:pt idx="20">
                  <c:v>0.111</c:v>
                </c:pt>
                <c:pt idx="21">
                  <c:v>0.10800000000000001</c:v>
                </c:pt>
                <c:pt idx="22">
                  <c:v>0.10300000000000001</c:v>
                </c:pt>
                <c:pt idx="23">
                  <c:v>0.1</c:v>
                </c:pt>
                <c:pt idx="24">
                  <c:v>9.6999999999999989E-2</c:v>
                </c:pt>
                <c:pt idx="25">
                  <c:v>9.5000000000000001E-2</c:v>
                </c:pt>
                <c:pt idx="26">
                  <c:v>9.4E-2</c:v>
                </c:pt>
                <c:pt idx="27">
                  <c:v>0.09</c:v>
                </c:pt>
                <c:pt idx="28">
                  <c:v>0.09</c:v>
                </c:pt>
                <c:pt idx="29">
                  <c:v>8.5999999999999993E-2</c:v>
                </c:pt>
                <c:pt idx="30">
                  <c:v>8.199999999999999E-2</c:v>
                </c:pt>
                <c:pt idx="31">
                  <c:v>7.9000000000000001E-2</c:v>
                </c:pt>
                <c:pt idx="32">
                  <c:v>7.8E-2</c:v>
                </c:pt>
                <c:pt idx="33">
                  <c:v>7.400000000000001E-2</c:v>
                </c:pt>
                <c:pt idx="34">
                  <c:v>7.4999999999999997E-2</c:v>
                </c:pt>
                <c:pt idx="35">
                  <c:v>7.5999999999999998E-2</c:v>
                </c:pt>
                <c:pt idx="36">
                  <c:v>7.2000000000000008E-2</c:v>
                </c:pt>
                <c:pt idx="37">
                  <c:v>6.9000000000000006E-2</c:v>
                </c:pt>
                <c:pt idx="38">
                  <c:v>6.9000000000000006E-2</c:v>
                </c:pt>
                <c:pt idx="39">
                  <c:v>6.6000000000000003E-2</c:v>
                </c:pt>
              </c:numCache>
            </c:numRef>
          </c:val>
          <c:smooth val="0"/>
        </c:ser>
        <c:dLbls>
          <c:showLegendKey val="0"/>
          <c:showVal val="0"/>
          <c:showCatName val="0"/>
          <c:showSerName val="0"/>
          <c:showPercent val="0"/>
          <c:showBubbleSize val="0"/>
        </c:dLbls>
        <c:marker val="1"/>
        <c:smooth val="0"/>
        <c:axId val="90632576"/>
        <c:axId val="90634112"/>
      </c:lineChart>
      <c:catAx>
        <c:axId val="90632576"/>
        <c:scaling>
          <c:orientation val="minMax"/>
        </c:scaling>
        <c:delete val="0"/>
        <c:axPos val="b"/>
        <c:numFmt formatCode="General" sourceLinked="1"/>
        <c:majorTickMark val="out"/>
        <c:minorTickMark val="none"/>
        <c:tickLblPos val="nextTo"/>
        <c:crossAx val="90634112"/>
        <c:crosses val="autoZero"/>
        <c:auto val="1"/>
        <c:lblAlgn val="ctr"/>
        <c:lblOffset val="100"/>
        <c:noMultiLvlLbl val="0"/>
      </c:catAx>
      <c:valAx>
        <c:axId val="90634112"/>
        <c:scaling>
          <c:orientation val="minMax"/>
        </c:scaling>
        <c:delete val="0"/>
        <c:axPos val="l"/>
        <c:majorGridlines/>
        <c:title>
          <c:tx>
            <c:rich>
              <a:bodyPr rot="-5400000" vert="horz"/>
              <a:lstStyle/>
              <a:p>
                <a:pPr>
                  <a:defRPr/>
                </a:pPr>
                <a:r>
                  <a:rPr lang="en-US" dirty="0" smtClean="0"/>
                  <a:t>Union Members as a Percent of All Private Sector Workers</a:t>
                </a:r>
              </a:p>
            </c:rich>
          </c:tx>
          <c:layout/>
          <c:overlay val="0"/>
        </c:title>
        <c:numFmt formatCode="0%" sourceLinked="0"/>
        <c:majorTickMark val="out"/>
        <c:minorTickMark val="none"/>
        <c:tickLblPos val="nextTo"/>
        <c:crossAx val="90632576"/>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drawing1.xml><?xml version="1.0" encoding="utf-8"?>
<c:userShapes xmlns:c="http://schemas.openxmlformats.org/drawingml/2006/chart">
  <cdr:relSizeAnchor xmlns:cdr="http://schemas.openxmlformats.org/drawingml/2006/chartDrawing">
    <cdr:from>
      <cdr:x>0.25</cdr:x>
      <cdr:y>0.21887</cdr:y>
    </cdr:from>
    <cdr:to>
      <cdr:x>0.37917</cdr:x>
      <cdr:y>0.286</cdr:y>
    </cdr:to>
    <cdr:sp macro="" textlink="">
      <cdr:nvSpPr>
        <cdr:cNvPr id="2" name="TextBox 1"/>
        <cdr:cNvSpPr txBox="1"/>
      </cdr:nvSpPr>
      <cdr:spPr>
        <a:xfrm xmlns:a="http://schemas.openxmlformats.org/drawingml/2006/main">
          <a:off x="2057400" y="990600"/>
          <a:ext cx="1063018" cy="303828"/>
        </a:xfrm>
        <a:prstGeom xmlns:a="http://schemas.openxmlformats.org/drawingml/2006/main" prst="rect">
          <a:avLst/>
        </a:prstGeom>
        <a:ln xmlns:a="http://schemas.openxmlformats.org/drawingml/2006/main">
          <a:noFill/>
        </a:ln>
      </cdr:spPr>
      <cdr:txBody>
        <a:bodyPr xmlns:a="http://schemas.openxmlformats.org/drawingml/2006/main" vertOverflow="clip" wrap="square" rtlCol="0" anchor="ctr" anchorCtr="0"/>
        <a:lstStyle xmlns:a="http://schemas.openxmlformats.org/drawingml/2006/main"/>
        <a:p xmlns:a="http://schemas.openxmlformats.org/drawingml/2006/main">
          <a:pPr algn="ctr"/>
          <a:r>
            <a:rPr lang="en-US" sz="1600" b="1" dirty="0">
              <a:latin typeface="Palatino Linotype" pitchFamily="18" charset="0"/>
              <a:cs typeface="Times New Roman" pitchFamily="18" charset="0"/>
            </a:rPr>
            <a:t>$28.95</a:t>
          </a:r>
        </a:p>
      </cdr:txBody>
    </cdr:sp>
  </cdr:relSizeAnchor>
  <cdr:relSizeAnchor xmlns:cdr="http://schemas.openxmlformats.org/drawingml/2006/chartDrawing">
    <cdr:from>
      <cdr:x>0.69444</cdr:x>
      <cdr:y>0.01684</cdr:y>
    </cdr:from>
    <cdr:to>
      <cdr:x>0.82361</cdr:x>
      <cdr:y>0.08397</cdr:y>
    </cdr:to>
    <cdr:sp macro="" textlink="">
      <cdr:nvSpPr>
        <cdr:cNvPr id="3" name="TextBox 1"/>
        <cdr:cNvSpPr txBox="1"/>
      </cdr:nvSpPr>
      <cdr:spPr>
        <a:xfrm xmlns:a="http://schemas.openxmlformats.org/drawingml/2006/main">
          <a:off x="5715000" y="76200"/>
          <a:ext cx="1063017" cy="303828"/>
        </a:xfrm>
        <a:prstGeom xmlns:a="http://schemas.openxmlformats.org/drawingml/2006/main" prst="rect">
          <a:avLst/>
        </a:prstGeom>
        <a:ln xmlns:a="http://schemas.openxmlformats.org/drawingml/2006/main">
          <a:noFill/>
        </a:ln>
      </cdr:spPr>
      <cdr:txBody>
        <a:bodyPr xmlns:a="http://schemas.openxmlformats.org/drawingml/2006/main" wrap="square" rtlCol="0" anchor="ctr"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1" dirty="0">
              <a:latin typeface="Palatino Linotype" pitchFamily="18" charset="0"/>
              <a:cs typeface="Times New Roman" pitchFamily="18" charset="0"/>
            </a:rPr>
            <a:t>$41.56</a:t>
          </a:r>
        </a:p>
      </cdr:txBody>
    </cdr:sp>
  </cdr:relSizeAnchor>
</c:userShapes>
</file>

<file path=ppt/drawings/drawing2.xml><?xml version="1.0" encoding="utf-8"?>
<c:userShapes xmlns:c="http://schemas.openxmlformats.org/drawingml/2006/chart">
  <cdr:relSizeAnchor xmlns:cdr="http://schemas.openxmlformats.org/drawingml/2006/chartDrawing">
    <cdr:from>
      <cdr:x>0.65278</cdr:x>
      <cdr:y>0.47141</cdr:y>
    </cdr:from>
    <cdr:to>
      <cdr:x>0.8287</cdr:x>
      <cdr:y>0.54622</cdr:y>
    </cdr:to>
    <cdr:sp macro="" textlink="">
      <cdr:nvSpPr>
        <cdr:cNvPr id="2" name="TextBox 6"/>
        <cdr:cNvSpPr txBox="1"/>
      </cdr:nvSpPr>
      <cdr:spPr>
        <a:xfrm xmlns:a="http://schemas.openxmlformats.org/drawingml/2006/main">
          <a:off x="5372100" y="2133600"/>
          <a:ext cx="144780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pPr algn="ctr"/>
          <a:r>
            <a:rPr lang="en-US" sz="1600" dirty="0" smtClean="0">
              <a:latin typeface="+mj-lt"/>
            </a:rPr>
            <a:t>Recession</a:t>
          </a:r>
          <a:endParaRPr lang="en-US" sz="1600" dirty="0">
            <a:latin typeface="+mj-lt"/>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757EE8D-D5E2-47C7-B1F3-90A5D4A62635}" type="datetimeFigureOut">
              <a:rPr lang="en-US" smtClean="0"/>
              <a:t>1/29/2013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62D2505F-7797-498E-B92D-6565F7AE7B82}" type="slidenum">
              <a:rPr lang="en-US" smtClean="0"/>
              <a:t>‹#›</a:t>
            </a:fld>
            <a:endParaRPr lang="en-US" dirty="0"/>
          </a:p>
        </p:txBody>
      </p:sp>
    </p:spTree>
    <p:extLst>
      <p:ext uri="{BB962C8B-B14F-4D97-AF65-F5344CB8AC3E}">
        <p14:creationId xmlns:p14="http://schemas.microsoft.com/office/powerpoint/2010/main" val="2954867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8AE6573-50FF-40F1-BF50-C262F57E8DAD}" type="datetime1">
              <a:rPr lang="en-US" smtClean="0"/>
              <a:t>1/29/2013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E105014-0249-4154-87F2-1F96FB95DD04}" type="slidenum">
              <a:rPr lang="en-US"/>
              <a:pPr>
                <a:defRPr/>
              </a:pPr>
              <a:t>‹#›</a:t>
            </a:fld>
            <a:endParaRPr lang="en-US" dirty="0"/>
          </a:p>
        </p:txBody>
      </p:sp>
    </p:spTree>
    <p:extLst>
      <p:ext uri="{BB962C8B-B14F-4D97-AF65-F5344CB8AC3E}">
        <p14:creationId xmlns:p14="http://schemas.microsoft.com/office/powerpoint/2010/main" val="443967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C483683-F3EA-43B6-8EDF-28BF66B9C2D6}" type="datetime1">
              <a:rPr lang="en-US" smtClean="0"/>
              <a:t>1/29/2013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49E8E02-2DD1-46FB-8AA4-D35530E2E2E9}" type="slidenum">
              <a:rPr lang="en-US"/>
              <a:pPr>
                <a:defRPr/>
              </a:pPr>
              <a:t>‹#›</a:t>
            </a:fld>
            <a:endParaRPr lang="en-US" dirty="0"/>
          </a:p>
        </p:txBody>
      </p:sp>
    </p:spTree>
    <p:extLst>
      <p:ext uri="{BB962C8B-B14F-4D97-AF65-F5344CB8AC3E}">
        <p14:creationId xmlns:p14="http://schemas.microsoft.com/office/powerpoint/2010/main" val="559321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307944B-3D73-432D-B61E-CD9F188DE728}" type="datetime1">
              <a:rPr lang="en-US" smtClean="0"/>
              <a:t>1/29/2013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5F435AF-A488-419B-ADCC-4BE64BF2086E}" type="slidenum">
              <a:rPr lang="en-US"/>
              <a:pPr>
                <a:defRPr/>
              </a:pPr>
              <a:t>‹#›</a:t>
            </a:fld>
            <a:endParaRPr lang="en-US" dirty="0"/>
          </a:p>
        </p:txBody>
      </p:sp>
    </p:spTree>
    <p:extLst>
      <p:ext uri="{BB962C8B-B14F-4D97-AF65-F5344CB8AC3E}">
        <p14:creationId xmlns:p14="http://schemas.microsoft.com/office/powerpoint/2010/main" val="2672163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4800" y="6324600"/>
            <a:ext cx="3067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224B132-EEA0-49E3-AF8F-93433F3D0B8B}" type="datetime1">
              <a:rPr lang="en-US" smtClean="0"/>
              <a:t>1/29/2013</a:t>
            </a:fld>
            <a:endParaRPr lang="en-US" dirty="0"/>
          </a:p>
        </p:txBody>
      </p:sp>
      <p:sp>
        <p:nvSpPr>
          <p:cNvPr id="6" name="Footer Placeholder 4"/>
          <p:cNvSpPr>
            <a:spLocks noGrp="1"/>
          </p:cNvSpPr>
          <p:nvPr>
            <p:ph type="ftr" sz="quarter" idx="11"/>
          </p:nvPr>
        </p:nvSpPr>
        <p:spPr/>
        <p:txBody>
          <a:bodyPr/>
          <a:lstStyle>
            <a:lvl1pPr>
              <a:defRPr dirty="0"/>
            </a:lvl1pPr>
          </a:lstStyle>
          <a:p>
            <a:pPr>
              <a:defRPr/>
            </a:pPr>
            <a:endParaRPr lang="en-US" dirty="0"/>
          </a:p>
        </p:txBody>
      </p:sp>
      <p:sp>
        <p:nvSpPr>
          <p:cNvPr id="7"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z="1000">
                <a:solidFill>
                  <a:srgbClr val="898989"/>
                </a:solidFill>
                <a:latin typeface="Palatino Linotype" pitchFamily="18" charset="0"/>
                <a:cs typeface="Arial" charset="0"/>
              </a:defRPr>
            </a:lvl1pPr>
          </a:lstStyle>
          <a:p>
            <a:pPr>
              <a:defRPr/>
            </a:pPr>
            <a:fld id="{CD43EC15-8CD1-4F78-AF79-067864A2FB3B}" type="slidenum">
              <a:rPr lang="en-US"/>
              <a:pPr>
                <a:defRPr/>
              </a:pPr>
              <a:t>‹#›</a:t>
            </a:fld>
            <a:endParaRPr lang="en-US" dirty="0"/>
          </a:p>
        </p:txBody>
      </p:sp>
    </p:spTree>
    <p:extLst>
      <p:ext uri="{BB962C8B-B14F-4D97-AF65-F5344CB8AC3E}">
        <p14:creationId xmlns:p14="http://schemas.microsoft.com/office/powerpoint/2010/main" val="706320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698EA1C-BE45-4AEB-9740-B27F42BFBA15}" type="datetime1">
              <a:rPr lang="en-US" smtClean="0"/>
              <a:t>1/29/2013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6B228AA-5C97-4E1E-93F2-07ECEDD570E4}" type="slidenum">
              <a:rPr lang="en-US"/>
              <a:pPr>
                <a:defRPr/>
              </a:pPr>
              <a:t>‹#›</a:t>
            </a:fld>
            <a:endParaRPr lang="en-US" dirty="0"/>
          </a:p>
        </p:txBody>
      </p:sp>
    </p:spTree>
    <p:extLst>
      <p:ext uri="{BB962C8B-B14F-4D97-AF65-F5344CB8AC3E}">
        <p14:creationId xmlns:p14="http://schemas.microsoft.com/office/powerpoint/2010/main" val="1348389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414F3C4-8B2B-4D21-8A2D-3A6E7FB16160}" type="datetime1">
              <a:rPr lang="en-US" smtClean="0"/>
              <a:t>1/29/2013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3A3859B-CDB4-4964-81B2-F1919F430328}" type="slidenum">
              <a:rPr lang="en-US"/>
              <a:pPr>
                <a:defRPr/>
              </a:pPr>
              <a:t>‹#›</a:t>
            </a:fld>
            <a:endParaRPr lang="en-US" dirty="0"/>
          </a:p>
        </p:txBody>
      </p:sp>
    </p:spTree>
    <p:extLst>
      <p:ext uri="{BB962C8B-B14F-4D97-AF65-F5344CB8AC3E}">
        <p14:creationId xmlns:p14="http://schemas.microsoft.com/office/powerpoint/2010/main" val="387305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F342BC6-9E04-4645-A099-C8C674A665C2}" type="datetime1">
              <a:rPr lang="en-US" smtClean="0"/>
              <a:t>1/29/2013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47E3EDF-F1D3-4E8D-8ED3-65C8F8ADD8B8}" type="slidenum">
              <a:rPr lang="en-US"/>
              <a:pPr>
                <a:defRPr/>
              </a:pPr>
              <a:t>‹#›</a:t>
            </a:fld>
            <a:endParaRPr lang="en-US" dirty="0"/>
          </a:p>
        </p:txBody>
      </p:sp>
    </p:spTree>
    <p:extLst>
      <p:ext uri="{BB962C8B-B14F-4D97-AF65-F5344CB8AC3E}">
        <p14:creationId xmlns:p14="http://schemas.microsoft.com/office/powerpoint/2010/main" val="3487528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9302DD0-B4E3-492F-8EAA-00F16DF16166}" type="datetime1">
              <a:rPr lang="en-US" smtClean="0"/>
              <a:t>1/29/2013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A03427B9-4729-4412-9E67-E87260AFF36B}" type="slidenum">
              <a:rPr lang="en-US"/>
              <a:pPr>
                <a:defRPr/>
              </a:pPr>
              <a:t>‹#›</a:t>
            </a:fld>
            <a:endParaRPr lang="en-US" dirty="0"/>
          </a:p>
        </p:txBody>
      </p:sp>
    </p:spTree>
    <p:extLst>
      <p:ext uri="{BB962C8B-B14F-4D97-AF65-F5344CB8AC3E}">
        <p14:creationId xmlns:p14="http://schemas.microsoft.com/office/powerpoint/2010/main" val="485321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1BE3EAF-2F41-419F-8AC1-2FDBAF40CDE3}" type="datetime1">
              <a:rPr lang="en-US" smtClean="0"/>
              <a:t>1/29/2013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E5809C18-BAB2-4F22-867A-C2D3722CF934}" type="slidenum">
              <a:rPr lang="en-US"/>
              <a:pPr>
                <a:defRPr/>
              </a:pPr>
              <a:t>‹#›</a:t>
            </a:fld>
            <a:endParaRPr lang="en-US" dirty="0"/>
          </a:p>
        </p:txBody>
      </p:sp>
    </p:spTree>
    <p:extLst>
      <p:ext uri="{BB962C8B-B14F-4D97-AF65-F5344CB8AC3E}">
        <p14:creationId xmlns:p14="http://schemas.microsoft.com/office/powerpoint/2010/main" val="384703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4E245E0-D6A0-47B9-94DD-465D88D7BAF9}" type="datetime1">
              <a:rPr lang="en-US" smtClean="0"/>
              <a:t>1/29/2013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F071AF3-F0F4-4DD9-BC36-719A58E69A6E}" type="slidenum">
              <a:rPr lang="en-US"/>
              <a:pPr>
                <a:defRPr/>
              </a:pPr>
              <a:t>‹#›</a:t>
            </a:fld>
            <a:endParaRPr lang="en-US" dirty="0"/>
          </a:p>
        </p:txBody>
      </p:sp>
    </p:spTree>
    <p:extLst>
      <p:ext uri="{BB962C8B-B14F-4D97-AF65-F5344CB8AC3E}">
        <p14:creationId xmlns:p14="http://schemas.microsoft.com/office/powerpoint/2010/main" val="3811030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CDE94C9-2777-44ED-9D24-2E6DB830E129}" type="datetime1">
              <a:rPr lang="en-US" smtClean="0"/>
              <a:t>1/29/2013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07AD25A-1BD2-408F-B4AF-D0CAB1056553}" type="slidenum">
              <a:rPr lang="en-US"/>
              <a:pPr>
                <a:defRPr/>
              </a:pPr>
              <a:t>‹#›</a:t>
            </a:fld>
            <a:endParaRPr lang="en-US" dirty="0"/>
          </a:p>
        </p:txBody>
      </p:sp>
    </p:spTree>
    <p:extLst>
      <p:ext uri="{BB962C8B-B14F-4D97-AF65-F5344CB8AC3E}">
        <p14:creationId xmlns:p14="http://schemas.microsoft.com/office/powerpoint/2010/main" val="2729233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50A391B-7DCD-4E34-907D-5380C70677E9}" type="datetime1">
              <a:rPr lang="en-US" smtClean="0"/>
              <a:t>1/29/2013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316F64B-02A2-414E-9D1E-29B3FA797D4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98" r:id="rId1"/>
    <p:sldLayoutId id="214748370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Palatino Linotype" pitchFamily="18" charset="0"/>
        </a:defRPr>
      </a:lvl2pPr>
      <a:lvl3pPr algn="ctr" rtl="0" eaLnBrk="0" fontAlgn="base" hangingPunct="0">
        <a:spcBef>
          <a:spcPct val="0"/>
        </a:spcBef>
        <a:spcAft>
          <a:spcPct val="0"/>
        </a:spcAft>
        <a:defRPr sz="4400">
          <a:solidFill>
            <a:schemeClr val="tx1"/>
          </a:solidFill>
          <a:latin typeface="Palatino Linotype" pitchFamily="18" charset="0"/>
        </a:defRPr>
      </a:lvl3pPr>
      <a:lvl4pPr algn="ctr" rtl="0" eaLnBrk="0" fontAlgn="base" hangingPunct="0">
        <a:spcBef>
          <a:spcPct val="0"/>
        </a:spcBef>
        <a:spcAft>
          <a:spcPct val="0"/>
        </a:spcAft>
        <a:defRPr sz="4400">
          <a:solidFill>
            <a:schemeClr val="tx1"/>
          </a:solidFill>
          <a:latin typeface="Palatino Linotype" pitchFamily="18" charset="0"/>
        </a:defRPr>
      </a:lvl4pPr>
      <a:lvl5pPr algn="ctr" rtl="0" eaLnBrk="0" fontAlgn="base" hangingPunct="0">
        <a:spcBef>
          <a:spcPct val="0"/>
        </a:spcBef>
        <a:spcAft>
          <a:spcPct val="0"/>
        </a:spcAft>
        <a:defRPr sz="4400">
          <a:solidFill>
            <a:schemeClr val="tx1"/>
          </a:solidFill>
          <a:latin typeface="Palatino Linotype" pitchFamily="18"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7.emf"/></Relationships>
</file>

<file path=ppt/slides/_rels/slide26.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Microsoft_Excel_Chart2.xls"/><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8.emf"/></Relationships>
</file>

<file path=ppt/slides/_rels/slide28.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r>
              <a:rPr lang="en-US" sz="4000" dirty="0" smtClean="0"/>
              <a:t>The Consequences for State and Local Governments of the End of American Economic Hegemony</a:t>
            </a:r>
          </a:p>
        </p:txBody>
      </p:sp>
      <p:sp>
        <p:nvSpPr>
          <p:cNvPr id="3075" name="Subtitle 2"/>
          <p:cNvSpPr>
            <a:spLocks noGrp="1"/>
          </p:cNvSpPr>
          <p:nvPr>
            <p:ph type="subTitle" idx="1"/>
          </p:nvPr>
        </p:nvSpPr>
        <p:spPr>
          <a:xfrm>
            <a:off x="1905000" y="3886200"/>
            <a:ext cx="6400800" cy="1752600"/>
          </a:xfrm>
        </p:spPr>
        <p:txBody>
          <a:bodyPr/>
          <a:lstStyle/>
          <a:p>
            <a:pPr algn="r"/>
            <a:endParaRPr lang="en-US" sz="2800" dirty="0" smtClean="0">
              <a:solidFill>
                <a:schemeClr val="tx1"/>
              </a:solidFill>
            </a:endParaRPr>
          </a:p>
          <a:p>
            <a:pPr algn="r"/>
            <a:r>
              <a:rPr lang="en-US" sz="2800" dirty="0" smtClean="0">
                <a:solidFill>
                  <a:schemeClr val="tx1"/>
                </a:solidFill>
              </a:rPr>
              <a:t>Michael J. Widmer</a:t>
            </a:r>
          </a:p>
          <a:p>
            <a:pPr algn="r"/>
            <a:r>
              <a:rPr lang="en-US" sz="2800" dirty="0" smtClean="0">
                <a:solidFill>
                  <a:schemeClr val="tx1"/>
                </a:solidFill>
              </a:rPr>
              <a:t>Boston Economic Club</a:t>
            </a:r>
          </a:p>
          <a:p>
            <a:pPr algn="r"/>
            <a:r>
              <a:rPr lang="en-US" sz="2800" dirty="0" smtClean="0">
                <a:solidFill>
                  <a:schemeClr val="tx1"/>
                </a:solidFill>
              </a:rPr>
              <a:t>January 30, 2013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z="4000" dirty="0" smtClean="0"/>
              <a:t>Growth in Power of </a:t>
            </a:r>
            <a:r>
              <a:rPr lang="en-US" sz="4000" dirty="0" smtClean="0"/>
              <a:t/>
            </a:r>
            <a:br>
              <a:rPr lang="en-US" sz="4000" dirty="0" smtClean="0"/>
            </a:br>
            <a:r>
              <a:rPr lang="en-US" sz="4000" dirty="0" smtClean="0"/>
              <a:t>Public </a:t>
            </a:r>
            <a:r>
              <a:rPr lang="en-US" sz="4000" dirty="0" smtClean="0"/>
              <a:t>Sector Unions</a:t>
            </a:r>
          </a:p>
        </p:txBody>
      </p:sp>
      <p:sp>
        <p:nvSpPr>
          <p:cNvPr id="921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F19C779-51F9-4664-B8E8-F20F64945312}" type="slidenum">
              <a:rPr lang="en-US" smtClean="0">
                <a:solidFill>
                  <a:srgbClr val="000000"/>
                </a:solidFill>
                <a:latin typeface="Palatino Linotype" pitchFamily="18" charset="0"/>
              </a:rPr>
              <a:pPr eaLnBrk="1" hangingPunct="1"/>
              <a:t>10</a:t>
            </a:fld>
            <a:endParaRPr lang="en-US" dirty="0" smtClean="0">
              <a:solidFill>
                <a:srgbClr val="000000"/>
              </a:solidFill>
              <a:latin typeface="Palatino Linotype" pitchFamily="18" charset="0"/>
            </a:endParaRPr>
          </a:p>
        </p:txBody>
      </p:sp>
      <p:sp>
        <p:nvSpPr>
          <p:cNvPr id="9221" name="TextBox 6"/>
          <p:cNvSpPr txBox="1">
            <a:spLocks noChangeArrowheads="1"/>
          </p:cNvSpPr>
          <p:nvPr/>
        </p:nvSpPr>
        <p:spPr bwMode="auto">
          <a:xfrm>
            <a:off x="762000" y="6019800"/>
            <a:ext cx="7772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000" dirty="0" smtClean="0">
                <a:latin typeface="+mj-lt"/>
              </a:rPr>
              <a:t>Sources: </a:t>
            </a:r>
            <a:r>
              <a:rPr lang="en-US" sz="1000" dirty="0">
                <a:latin typeface="+mj-lt"/>
              </a:rPr>
              <a:t>Barry T. Hirsch and David A. Macpherson, "Union Membership and Coverage Database from the Current Population Survey: Note," Industrial and Labor Relations Review, Vol. 56, No. 2, January 2003, pp. 349-54. (in pdf</a:t>
            </a:r>
            <a:r>
              <a:rPr lang="en-US" sz="1000" dirty="0" smtClean="0">
                <a:latin typeface="+mj-lt"/>
              </a:rPr>
              <a:t>); data not available for 1982</a:t>
            </a:r>
            <a:endParaRPr lang="en-US" sz="1000" dirty="0">
              <a:latin typeface="+mj-lt"/>
            </a:endParaRPr>
          </a:p>
        </p:txBody>
      </p:sp>
      <p:graphicFrame>
        <p:nvGraphicFramePr>
          <p:cNvPr id="7" name="Chart 6"/>
          <p:cNvGraphicFramePr>
            <a:graphicFrameLocks/>
          </p:cNvGraphicFramePr>
          <p:nvPr>
            <p:extLst>
              <p:ext uri="{D42A27DB-BD31-4B8C-83A1-F6EECF244321}">
                <p14:modId xmlns:p14="http://schemas.microsoft.com/office/powerpoint/2010/main" val="4232492533"/>
              </p:ext>
            </p:extLst>
          </p:nvPr>
        </p:nvGraphicFramePr>
        <p:xfrm>
          <a:off x="838200" y="1752600"/>
          <a:ext cx="7239000" cy="4191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Political Underpinnings</a:t>
            </a:r>
            <a:endParaRPr lang="en-US" dirty="0"/>
          </a:p>
        </p:txBody>
      </p:sp>
      <p:sp>
        <p:nvSpPr>
          <p:cNvPr id="3" name="Content Placeholder 2"/>
          <p:cNvSpPr>
            <a:spLocks noGrp="1"/>
          </p:cNvSpPr>
          <p:nvPr>
            <p:ph idx="1"/>
          </p:nvPr>
        </p:nvSpPr>
        <p:spPr>
          <a:xfrm>
            <a:off x="1295400" y="1600200"/>
            <a:ext cx="6400800" cy="4525963"/>
          </a:xfrm>
        </p:spPr>
        <p:txBody>
          <a:bodyPr/>
          <a:lstStyle/>
          <a:p>
            <a:pPr marL="0" indent="0">
              <a:buNone/>
            </a:pPr>
            <a:r>
              <a:rPr lang="en-US" sz="3600" dirty="0" smtClean="0"/>
              <a:t>Broad bipartisan support for a national social agenda to build a safety net for those in need</a:t>
            </a:r>
            <a:endParaRPr lang="en-US" sz="3600" dirty="0"/>
          </a:p>
        </p:txBody>
      </p:sp>
      <p:sp>
        <p:nvSpPr>
          <p:cNvPr id="4" name="Slide Number Placeholder 3"/>
          <p:cNvSpPr>
            <a:spLocks noGrp="1"/>
          </p:cNvSpPr>
          <p:nvPr>
            <p:ph type="sldNum" sz="quarter" idx="12"/>
          </p:nvPr>
        </p:nvSpPr>
        <p:spPr/>
        <p:txBody>
          <a:bodyPr/>
          <a:lstStyle/>
          <a:p>
            <a:pPr>
              <a:defRPr/>
            </a:pPr>
            <a:fld id="{CD43EC15-8CD1-4F78-AF79-067864A2FB3B}" type="slidenum">
              <a:rPr lang="en-US" smtClean="0"/>
              <a:pPr>
                <a:defRPr/>
              </a:pPr>
              <a:t>11</a:t>
            </a:fld>
            <a:endParaRPr lang="en-US" dirty="0"/>
          </a:p>
        </p:txBody>
      </p:sp>
    </p:spTree>
    <p:extLst>
      <p:ext uri="{BB962C8B-B14F-4D97-AF65-F5344CB8AC3E}">
        <p14:creationId xmlns:p14="http://schemas.microsoft.com/office/powerpoint/2010/main" val="2566690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The Unraveling of the American Dream</a:t>
            </a:r>
            <a:endParaRPr lang="en-US" dirty="0"/>
          </a:p>
        </p:txBody>
      </p:sp>
      <p:sp>
        <p:nvSpPr>
          <p:cNvPr id="6" name="Subtitle 5"/>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CD43EC15-8CD1-4F78-AF79-067864A2FB3B}" type="slidenum">
              <a:rPr lang="en-US" smtClean="0"/>
              <a:pPr>
                <a:defRPr/>
              </a:pPr>
              <a:t>12</a:t>
            </a:fld>
            <a:endParaRPr lang="en-US" dirty="0"/>
          </a:p>
        </p:txBody>
      </p:sp>
    </p:spTree>
    <p:extLst>
      <p:ext uri="{BB962C8B-B14F-4D97-AF65-F5344CB8AC3E}">
        <p14:creationId xmlns:p14="http://schemas.microsoft.com/office/powerpoint/2010/main" val="182347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p:cNvSpPr>
          <p:nvPr>
            <p:ph type="title"/>
          </p:nvPr>
        </p:nvSpPr>
        <p:spPr/>
        <p:txBody>
          <a:bodyPr/>
          <a:lstStyle/>
          <a:p>
            <a:pPr eaLnBrk="1" hangingPunct="1"/>
            <a:r>
              <a:rPr lang="en-US" sz="3600" dirty="0" smtClean="0"/>
              <a:t>GNP Has Continued to Grow But </a:t>
            </a:r>
            <a:r>
              <a:rPr lang="en-US" sz="3600" dirty="0" smtClean="0"/>
              <a:t>Underlying Economic and Political Forces Have Changed Dramatically</a:t>
            </a:r>
            <a:endParaRPr lang="en-US" sz="3600" dirty="0" smtClean="0"/>
          </a:p>
        </p:txBody>
      </p:sp>
      <p:sp>
        <p:nvSpPr>
          <p:cNvPr id="2" name="Slide Number Placeholder 1"/>
          <p:cNvSpPr>
            <a:spLocks noGrp="1"/>
          </p:cNvSpPr>
          <p:nvPr>
            <p:ph type="sldNum" sz="quarter" idx="12"/>
          </p:nvPr>
        </p:nvSpPr>
        <p:spPr/>
        <p:txBody>
          <a:bodyPr/>
          <a:lstStyle/>
          <a:p>
            <a:pPr>
              <a:defRPr/>
            </a:pPr>
            <a:fld id="{CD43EC15-8CD1-4F78-AF79-067864A2FB3B}" type="slidenum">
              <a:rPr lang="en-US" smtClean="0"/>
              <a:pPr>
                <a:defRPr/>
              </a:pPr>
              <a:t>13</a:t>
            </a:fld>
            <a:endParaRPr lang="en-US" dirty="0"/>
          </a:p>
        </p:txBody>
      </p:sp>
      <p:sp>
        <p:nvSpPr>
          <p:cNvPr id="11268" name="Text Box 6"/>
          <p:cNvSpPr txBox="1">
            <a:spLocks noChangeArrowheads="1"/>
          </p:cNvSpPr>
          <p:nvPr/>
        </p:nvSpPr>
        <p:spPr bwMode="auto">
          <a:xfrm>
            <a:off x="812074" y="6200503"/>
            <a:ext cx="2056973"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000" dirty="0">
                <a:latin typeface="Palatino Linotype" pitchFamily="18" charset="0"/>
              </a:rPr>
              <a:t>Source: St. Louis Federal Reserve</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5389391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274638"/>
            <a:ext cx="9067800" cy="1143000"/>
          </a:xfrm>
        </p:spPr>
        <p:txBody>
          <a:bodyPr>
            <a:noAutofit/>
          </a:bodyPr>
          <a:lstStyle/>
          <a:p>
            <a:r>
              <a:rPr lang="en-US" sz="3600" dirty="0" smtClean="0">
                <a:latin typeface="Palatino Linotype" pitchFamily="18" charset="0"/>
              </a:rPr>
              <a:t>U.S. </a:t>
            </a:r>
            <a:r>
              <a:rPr lang="en-US" sz="3600" dirty="0" smtClean="0">
                <a:latin typeface="Palatino Linotype" pitchFamily="18" charset="0"/>
              </a:rPr>
              <a:t>Dominance of Global Economy </a:t>
            </a:r>
            <a:r>
              <a:rPr lang="en-US" sz="3600" dirty="0" smtClean="0">
                <a:latin typeface="Palatino Linotype" pitchFamily="18" charset="0"/>
              </a:rPr>
              <a:t>Erodes</a:t>
            </a:r>
            <a:endParaRPr lang="en-US" sz="3600" dirty="0">
              <a:latin typeface="Palatino Linotype"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9535955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62000" y="6138446"/>
            <a:ext cx="7772400" cy="246221"/>
          </a:xfrm>
          <a:prstGeom prst="rect">
            <a:avLst/>
          </a:prstGeom>
          <a:noFill/>
        </p:spPr>
        <p:txBody>
          <a:bodyPr wrap="square" rtlCol="0">
            <a:spAutoFit/>
          </a:bodyPr>
          <a:lstStyle/>
          <a:p>
            <a:r>
              <a:rPr lang="en-US" sz="1000" dirty="0" smtClean="0">
                <a:latin typeface="Palatino Linotype" pitchFamily="18" charset="0"/>
              </a:rPr>
              <a:t>Source: WorldBank</a:t>
            </a:r>
            <a:endParaRPr lang="en-US" sz="1000" dirty="0">
              <a:latin typeface="Palatino Linotype" pitchFamily="18" charset="0"/>
            </a:endParaRPr>
          </a:p>
        </p:txBody>
      </p:sp>
      <p:sp>
        <p:nvSpPr>
          <p:cNvPr id="5" name="Slide Number Placeholder 1"/>
          <p:cNvSpPr>
            <a:spLocks noGrp="1"/>
          </p:cNvSpPr>
          <p:nvPr>
            <p:ph type="sldNum" sz="quarter" idx="12"/>
          </p:nvPr>
        </p:nvSpPr>
        <p:spPr>
          <a:xfrm>
            <a:off x="6553200" y="6356350"/>
            <a:ext cx="2133600" cy="365125"/>
          </a:xfrm>
        </p:spPr>
        <p:txBody>
          <a:bodyPr/>
          <a:lstStyle/>
          <a:p>
            <a:pPr>
              <a:defRPr/>
            </a:pPr>
            <a:fld id="{CD43EC15-8CD1-4F78-AF79-067864A2FB3B}" type="slidenum">
              <a:rPr lang="en-US" smtClean="0"/>
              <a:pPr>
                <a:defRPr/>
              </a:pPr>
              <a:t>14</a:t>
            </a:fld>
            <a:endParaRPr lang="en-US" dirty="0"/>
          </a:p>
        </p:txBody>
      </p:sp>
    </p:spTree>
    <p:extLst>
      <p:ext uri="{BB962C8B-B14F-4D97-AF65-F5344CB8AC3E}">
        <p14:creationId xmlns:p14="http://schemas.microsoft.com/office/powerpoint/2010/main" val="9665792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304800"/>
            <a:ext cx="8229600" cy="1143000"/>
          </a:xfrm>
        </p:spPr>
        <p:txBody>
          <a:bodyPr/>
          <a:lstStyle/>
          <a:p>
            <a:pPr eaLnBrk="1" hangingPunct="1"/>
            <a:r>
              <a:rPr lang="en-US" sz="4000" dirty="0" smtClean="0"/>
              <a:t>Dramatic Drop in </a:t>
            </a:r>
            <a:br>
              <a:rPr lang="en-US" sz="4000" dirty="0" smtClean="0"/>
            </a:br>
            <a:r>
              <a:rPr lang="en-US" sz="4000" dirty="0" smtClean="0"/>
              <a:t>Manufacturing Jobs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2067709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12292" name="Text Box 4"/>
          <p:cNvSpPr txBox="1">
            <a:spLocks noChangeArrowheads="1"/>
          </p:cNvSpPr>
          <p:nvPr/>
        </p:nvSpPr>
        <p:spPr bwMode="auto">
          <a:xfrm>
            <a:off x="762000" y="6172200"/>
            <a:ext cx="1704313"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000" dirty="0">
                <a:latin typeface="Palatino Linotype" pitchFamily="18" charset="0"/>
              </a:rPr>
              <a:t>Source: Moody’s Analytics</a:t>
            </a:r>
          </a:p>
        </p:txBody>
      </p:sp>
      <p:sp>
        <p:nvSpPr>
          <p:cNvPr id="2" name="Slide Number Placeholder 1"/>
          <p:cNvSpPr>
            <a:spLocks noGrp="1"/>
          </p:cNvSpPr>
          <p:nvPr>
            <p:ph type="sldNum" sz="quarter" idx="12"/>
          </p:nvPr>
        </p:nvSpPr>
        <p:spPr/>
        <p:txBody>
          <a:bodyPr/>
          <a:lstStyle/>
          <a:p>
            <a:pPr>
              <a:defRPr/>
            </a:pPr>
            <a:fld id="{CD43EC15-8CD1-4F78-AF79-067864A2FB3B}"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dirty="0" smtClean="0"/>
              <a:t>Long-Term Decline in Private Sector Unions</a:t>
            </a:r>
          </a:p>
        </p:txBody>
      </p:sp>
      <p:sp>
        <p:nvSpPr>
          <p:cNvPr id="1331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919AC44-FB89-4641-9473-2EEABD3F6A16}" type="slidenum">
              <a:rPr lang="en-US" smtClean="0">
                <a:solidFill>
                  <a:srgbClr val="000000"/>
                </a:solidFill>
                <a:latin typeface="Palatino Linotype" pitchFamily="18" charset="0"/>
              </a:rPr>
              <a:pPr eaLnBrk="1" hangingPunct="1"/>
              <a:t>16</a:t>
            </a:fld>
            <a:endParaRPr lang="en-US" dirty="0" smtClean="0">
              <a:solidFill>
                <a:srgbClr val="000000"/>
              </a:solidFill>
              <a:latin typeface="Palatino Linotype" pitchFamily="18" charset="0"/>
            </a:endParaRPr>
          </a:p>
        </p:txBody>
      </p:sp>
      <p:sp>
        <p:nvSpPr>
          <p:cNvPr id="5" name="TextBox 6"/>
          <p:cNvSpPr txBox="1">
            <a:spLocks noChangeArrowheads="1"/>
          </p:cNvSpPr>
          <p:nvPr/>
        </p:nvSpPr>
        <p:spPr bwMode="auto">
          <a:xfrm>
            <a:off x="762000" y="6019800"/>
            <a:ext cx="7772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000" dirty="0" smtClean="0">
                <a:latin typeface="+mj-lt"/>
              </a:rPr>
              <a:t>Sources: </a:t>
            </a:r>
            <a:r>
              <a:rPr lang="en-US" sz="1000" dirty="0">
                <a:latin typeface="+mj-lt"/>
              </a:rPr>
              <a:t>Barry T. Hirsch and David A. Macpherson, "Union Membership and Coverage Database from the Current Population Survey: Note," Industrial and Labor Relations Review, Vol. 56, No. 2, January 2003, pp. 349-54. (in pdf</a:t>
            </a:r>
            <a:r>
              <a:rPr lang="en-US" sz="1000" dirty="0" smtClean="0">
                <a:latin typeface="+mj-lt"/>
              </a:rPr>
              <a:t>); U.S. Bureau of Labor Statistics</a:t>
            </a:r>
            <a:endParaRPr lang="en-US" sz="1000" dirty="0">
              <a:latin typeface="+mj-lt"/>
            </a:endParaRPr>
          </a:p>
        </p:txBody>
      </p:sp>
      <p:graphicFrame>
        <p:nvGraphicFramePr>
          <p:cNvPr id="6" name="Chart 5"/>
          <p:cNvGraphicFramePr>
            <a:graphicFrameLocks/>
          </p:cNvGraphicFramePr>
          <p:nvPr>
            <p:extLst>
              <p:ext uri="{D42A27DB-BD31-4B8C-83A1-F6EECF244321}">
                <p14:modId xmlns:p14="http://schemas.microsoft.com/office/powerpoint/2010/main" val="2282630583"/>
              </p:ext>
            </p:extLst>
          </p:nvPr>
        </p:nvGraphicFramePr>
        <p:xfrm>
          <a:off x="838200" y="1676400"/>
          <a:ext cx="7543800" cy="42423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sz="4000" dirty="0" smtClean="0"/>
              <a:t>Men’s Real Income Has Fallen</a:t>
            </a:r>
            <a:br>
              <a:rPr lang="en-US" sz="4000" dirty="0" smtClean="0"/>
            </a:br>
            <a:r>
              <a:rPr lang="en-US" sz="4000" dirty="0" smtClean="0"/>
              <a:t>Over Past 40 Years</a:t>
            </a:r>
          </a:p>
        </p:txBody>
      </p:sp>
      <p:pic>
        <p:nvPicPr>
          <p:cNvPr id="14339" name="Picture 2" descr="Real earnings for workers, by gender, 1973–2011 (2011 dollar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82688" y="1828800"/>
            <a:ext cx="6727825" cy="4038600"/>
          </a:xfrm>
          <a:noFill/>
        </p:spPr>
      </p:pic>
      <p:sp>
        <p:nvSpPr>
          <p:cNvPr id="5" name="TextBox 4"/>
          <p:cNvSpPr txBox="1"/>
          <p:nvPr/>
        </p:nvSpPr>
        <p:spPr>
          <a:xfrm>
            <a:off x="788125" y="6096000"/>
            <a:ext cx="5029200" cy="400110"/>
          </a:xfrm>
          <a:prstGeom prst="rect">
            <a:avLst/>
          </a:prstGeom>
          <a:noFill/>
        </p:spPr>
        <p:txBody>
          <a:bodyPr>
            <a:spAutoFit/>
          </a:bodyPr>
          <a:lstStyle/>
          <a:p>
            <a:pPr>
              <a:defRPr/>
            </a:pPr>
            <a:r>
              <a:rPr lang="en-US" sz="1000" dirty="0">
                <a:latin typeface="+mn-lt"/>
              </a:rPr>
              <a:t>Source: </a:t>
            </a:r>
            <a:r>
              <a:rPr lang="en-US" sz="1000" i="1" dirty="0">
                <a:latin typeface="+mn-lt"/>
              </a:rPr>
              <a:t>Already more than a lost decade, </a:t>
            </a:r>
            <a:r>
              <a:rPr lang="en-US" sz="1000" dirty="0">
                <a:latin typeface="+mn-lt"/>
              </a:rPr>
              <a:t>Heidi Shierholz and Elise Gould, Economic Policy Institute, September 12, 2012</a:t>
            </a:r>
          </a:p>
        </p:txBody>
      </p:sp>
      <p:sp>
        <p:nvSpPr>
          <p:cNvPr id="2" name="Slide Number Placeholder 1"/>
          <p:cNvSpPr>
            <a:spLocks noGrp="1"/>
          </p:cNvSpPr>
          <p:nvPr>
            <p:ph type="sldNum" sz="quarter" idx="12"/>
          </p:nvPr>
        </p:nvSpPr>
        <p:spPr/>
        <p:txBody>
          <a:bodyPr/>
          <a:lstStyle/>
          <a:p>
            <a:pPr>
              <a:defRPr/>
            </a:pPr>
            <a:fld id="{CD43EC15-8CD1-4F78-AF79-067864A2FB3B}"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143000"/>
          </a:xfrm>
        </p:spPr>
        <p:txBody>
          <a:bodyPr/>
          <a:lstStyle/>
          <a:p>
            <a:r>
              <a:rPr lang="en-US" sz="4000" dirty="0" smtClean="0"/>
              <a:t>The Middle Class is Being Left Behind</a:t>
            </a:r>
            <a:endParaRPr lang="en-US" sz="4000" dirty="0"/>
          </a:p>
        </p:txBody>
      </p:sp>
      <p:sp>
        <p:nvSpPr>
          <p:cNvPr id="4" name="Slide Number Placeholder 3"/>
          <p:cNvSpPr>
            <a:spLocks noGrp="1"/>
          </p:cNvSpPr>
          <p:nvPr>
            <p:ph type="sldNum" sz="quarter" idx="12"/>
          </p:nvPr>
        </p:nvSpPr>
        <p:spPr/>
        <p:txBody>
          <a:bodyPr/>
          <a:lstStyle/>
          <a:p>
            <a:pPr>
              <a:defRPr/>
            </a:pPr>
            <a:fld id="{CD43EC15-8CD1-4F78-AF79-067864A2FB3B}" type="slidenum">
              <a:rPr lang="en-US" smtClean="0"/>
              <a:pPr>
                <a:defRPr/>
              </a:pPr>
              <a:t>18</a:t>
            </a:fld>
            <a:endParaRPr lang="en-US" dirty="0"/>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400" y="1678034"/>
            <a:ext cx="6782759" cy="3351166"/>
          </a:xfrm>
        </p:spPr>
      </p:pic>
      <p:sp>
        <p:nvSpPr>
          <p:cNvPr id="9" name="Text Box 10"/>
          <p:cNvSpPr txBox="1">
            <a:spLocks noChangeArrowheads="1"/>
          </p:cNvSpPr>
          <p:nvPr/>
        </p:nvSpPr>
        <p:spPr bwMode="auto">
          <a:xfrm>
            <a:off x="762000" y="6204856"/>
            <a:ext cx="80010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1000" dirty="0">
                <a:latin typeface="+mj-lt"/>
              </a:rPr>
              <a:t>Source: </a:t>
            </a:r>
            <a:r>
              <a:rPr lang="en-US" sz="1000" dirty="0" smtClean="0">
                <a:latin typeface="+mj-lt"/>
              </a:rPr>
              <a:t>Congressional Budget Office, </a:t>
            </a:r>
            <a:r>
              <a:rPr lang="en-US" sz="1000" i="1" dirty="0">
                <a:latin typeface="+mj-lt"/>
              </a:rPr>
              <a:t>Trends in </a:t>
            </a:r>
            <a:r>
              <a:rPr lang="en-US" sz="1000" i="1" dirty="0" smtClean="0">
                <a:latin typeface="+mj-lt"/>
              </a:rPr>
              <a:t>the Distribution of Household Income Between 1979 </a:t>
            </a:r>
            <a:r>
              <a:rPr lang="en-US" sz="1000" i="1" dirty="0">
                <a:latin typeface="+mj-lt"/>
              </a:rPr>
              <a:t>and </a:t>
            </a:r>
            <a:r>
              <a:rPr lang="en-US" sz="1000" i="1" dirty="0" smtClean="0">
                <a:latin typeface="+mj-lt"/>
              </a:rPr>
              <a:t>2007,</a:t>
            </a:r>
            <a:r>
              <a:rPr lang="en-US" sz="1000" dirty="0" smtClean="0">
                <a:latin typeface="+mj-lt"/>
              </a:rPr>
              <a:t> October 2011;  Moody’s Analytics</a:t>
            </a:r>
            <a:endParaRPr lang="en-US" sz="1000" dirty="0">
              <a:latin typeface="+mj-lt"/>
            </a:endParaRPr>
          </a:p>
        </p:txBody>
      </p:sp>
      <p:graphicFrame>
        <p:nvGraphicFramePr>
          <p:cNvPr id="12" name="Table 11"/>
          <p:cNvGraphicFramePr>
            <a:graphicFrameLocks noGrp="1"/>
          </p:cNvGraphicFramePr>
          <p:nvPr>
            <p:extLst>
              <p:ext uri="{D42A27DB-BD31-4B8C-83A1-F6EECF244321}">
                <p14:modId xmlns:p14="http://schemas.microsoft.com/office/powerpoint/2010/main" val="1815643532"/>
              </p:ext>
            </p:extLst>
          </p:nvPr>
        </p:nvGraphicFramePr>
        <p:xfrm>
          <a:off x="3175000" y="4648200"/>
          <a:ext cx="3378200" cy="1295400"/>
        </p:xfrm>
        <a:graphic>
          <a:graphicData uri="http://schemas.openxmlformats.org/drawingml/2006/table">
            <a:tbl>
              <a:tblPr/>
              <a:tblGrid>
                <a:gridCol w="2669868"/>
                <a:gridCol w="708332"/>
              </a:tblGrid>
              <a:tr h="321415">
                <a:tc>
                  <a:txBody>
                    <a:bodyPr/>
                    <a:lstStyle/>
                    <a:p>
                      <a:pPr algn="l" rtl="0" fontAlgn="ctr"/>
                      <a:r>
                        <a:rPr lang="en-US" sz="1400" b="0" i="0" u="none" strike="noStrike" dirty="0">
                          <a:solidFill>
                            <a:srgbClr val="000000"/>
                          </a:solidFill>
                          <a:effectLst/>
                          <a:latin typeface="Palatino Linotype"/>
                        </a:rPr>
                        <a:t>Top 1% of Households</a:t>
                      </a:r>
                    </a:p>
                  </a:txBody>
                  <a:tcPr marL="11430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rtl="0" fontAlgn="ctr"/>
                      <a:r>
                        <a:rPr lang="en-US" sz="1400" b="0" i="0" u="none" strike="noStrike" dirty="0">
                          <a:solidFill>
                            <a:srgbClr val="000000"/>
                          </a:solidFill>
                          <a:effectLst/>
                          <a:latin typeface="Palatino Linotype"/>
                        </a:rPr>
                        <a:t>275%</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321415">
                <a:tc>
                  <a:txBody>
                    <a:bodyPr/>
                    <a:lstStyle/>
                    <a:p>
                      <a:pPr algn="l" rtl="0" fontAlgn="ctr"/>
                      <a:r>
                        <a:rPr lang="en-US" sz="1400" b="0" i="0" u="none" strike="noStrike" dirty="0">
                          <a:solidFill>
                            <a:srgbClr val="000000"/>
                          </a:solidFill>
                          <a:effectLst/>
                          <a:latin typeface="Palatino Linotype"/>
                        </a:rPr>
                        <a:t>Middle Fifth of Households</a:t>
                      </a:r>
                    </a:p>
                  </a:txBody>
                  <a:tcPr marL="114300" marR="7620" marT="762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n-US" sz="1400" b="0" i="0" u="none" strike="noStrike" dirty="0">
                          <a:solidFill>
                            <a:srgbClr val="000000"/>
                          </a:solidFill>
                          <a:effectLst/>
                          <a:latin typeface="Palatino Linotype"/>
                        </a:rPr>
                        <a:t>35%</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321415">
                <a:tc>
                  <a:txBody>
                    <a:bodyPr/>
                    <a:lstStyle/>
                    <a:p>
                      <a:pPr algn="l" rtl="0" fontAlgn="ctr"/>
                      <a:r>
                        <a:rPr lang="en-US" sz="1400" b="0" i="0" u="none" strike="noStrike" dirty="0">
                          <a:solidFill>
                            <a:srgbClr val="000000"/>
                          </a:solidFill>
                          <a:effectLst/>
                          <a:latin typeface="Palatino Linotype"/>
                        </a:rPr>
                        <a:t>Poorest Fifth of Households</a:t>
                      </a:r>
                    </a:p>
                  </a:txBody>
                  <a:tcPr marL="114300" marR="7620" marT="7620" marB="0" anchor="ctr">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400" b="0" i="0" u="none" strike="noStrike" dirty="0">
                          <a:solidFill>
                            <a:srgbClr val="000000"/>
                          </a:solidFill>
                          <a:effectLst/>
                          <a:latin typeface="Palatino Linotype"/>
                        </a:rPr>
                        <a:t>18%</a:t>
                      </a:r>
                    </a:p>
                  </a:txBody>
                  <a:tcPr marL="7620" marR="7620" marT="7620" marB="0" anchor="ctr">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r h="331155">
                <a:tc>
                  <a:txBody>
                    <a:bodyPr/>
                    <a:lstStyle/>
                    <a:p>
                      <a:pPr algn="l" rtl="0" fontAlgn="ctr"/>
                      <a:r>
                        <a:rPr lang="en-US" sz="1400" b="0" i="0" u="none" strike="noStrike" dirty="0">
                          <a:solidFill>
                            <a:srgbClr val="000000"/>
                          </a:solidFill>
                          <a:effectLst/>
                          <a:latin typeface="Palatino Linotype"/>
                        </a:rPr>
                        <a:t>Real GDP</a:t>
                      </a:r>
                    </a:p>
                  </a:txBody>
                  <a:tcPr marL="114300" marR="7620" marT="762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n-US" sz="1400" b="0" i="0" u="none" strike="noStrike" dirty="0">
                          <a:effectLst/>
                          <a:latin typeface="Palatino Linotype"/>
                        </a:rPr>
                        <a:t>125%</a:t>
                      </a:r>
                    </a:p>
                  </a:txBody>
                  <a:tcPr marL="7620" marR="7620" marT="76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56208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304800"/>
            <a:ext cx="8229600" cy="1143000"/>
          </a:xfrm>
        </p:spPr>
        <p:txBody>
          <a:bodyPr/>
          <a:lstStyle/>
          <a:p>
            <a:pPr eaLnBrk="1" hangingPunct="1"/>
            <a:r>
              <a:rPr lang="en-US" sz="4000" dirty="0" smtClean="0"/>
              <a:t>U.S. </a:t>
            </a:r>
            <a:r>
              <a:rPr lang="en-US" sz="4000" dirty="0" smtClean="0"/>
              <a:t>Trailing Other </a:t>
            </a:r>
            <a:r>
              <a:rPr lang="en-US" sz="4000" dirty="0" smtClean="0"/>
              <a:t>Nations in Educating the Next Generation</a:t>
            </a:r>
          </a:p>
        </p:txBody>
      </p:sp>
      <p:pic>
        <p:nvPicPr>
          <p:cNvPr id="23555" name="Picture 2" descr="http://jaredbernsteinblog.com/wp-content/uploads/2012/03/oecded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96975" y="1600200"/>
            <a:ext cx="6750050" cy="4525963"/>
          </a:xfrm>
        </p:spPr>
      </p:pic>
      <p:sp>
        <p:nvSpPr>
          <p:cNvPr id="23556" name="Text Box 4"/>
          <p:cNvSpPr txBox="1">
            <a:spLocks noChangeArrowheads="1"/>
          </p:cNvSpPr>
          <p:nvPr/>
        </p:nvSpPr>
        <p:spPr bwMode="auto">
          <a:xfrm>
            <a:off x="761999" y="6158150"/>
            <a:ext cx="100380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000" dirty="0">
                <a:latin typeface="Palatino Linotype" pitchFamily="18" charset="0"/>
              </a:rPr>
              <a:t>Source: OECD</a:t>
            </a:r>
          </a:p>
        </p:txBody>
      </p:sp>
      <p:sp>
        <p:nvSpPr>
          <p:cNvPr id="2" name="Slide Number Placeholder 1"/>
          <p:cNvSpPr>
            <a:spLocks noGrp="1"/>
          </p:cNvSpPr>
          <p:nvPr>
            <p:ph type="sldNum" sz="quarter" idx="12"/>
          </p:nvPr>
        </p:nvSpPr>
        <p:spPr/>
        <p:txBody>
          <a:bodyPr/>
          <a:lstStyle/>
          <a:p>
            <a:pPr>
              <a:defRPr/>
            </a:pPr>
            <a:fld id="{CD43EC15-8CD1-4F78-AF79-067864A2FB3B}" type="slidenum">
              <a:rPr lang="en-US" smtClean="0"/>
              <a:pPr>
                <a:defRPr/>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Premise</a:t>
            </a:r>
            <a:endParaRPr lang="en-US" dirty="0"/>
          </a:p>
        </p:txBody>
      </p:sp>
      <p:sp>
        <p:nvSpPr>
          <p:cNvPr id="3" name="Content Placeholder 2"/>
          <p:cNvSpPr>
            <a:spLocks noGrp="1"/>
          </p:cNvSpPr>
          <p:nvPr>
            <p:ph idx="1"/>
          </p:nvPr>
        </p:nvSpPr>
        <p:spPr>
          <a:xfrm>
            <a:off x="457200" y="1600200"/>
            <a:ext cx="8305800" cy="4525963"/>
          </a:xfrm>
        </p:spPr>
        <p:txBody>
          <a:bodyPr/>
          <a:lstStyle/>
          <a:p>
            <a:pPr marL="0" indent="0">
              <a:buNone/>
            </a:pPr>
            <a:r>
              <a:rPr lang="en-US" dirty="0" smtClean="0"/>
              <a:t>A </a:t>
            </a:r>
            <a:r>
              <a:rPr lang="en-US" dirty="0" smtClean="0"/>
              <a:t>combination </a:t>
            </a:r>
            <a:r>
              <a:rPr lang="en-US" dirty="0" smtClean="0"/>
              <a:t>of </a:t>
            </a:r>
            <a:r>
              <a:rPr lang="en-US" dirty="0" smtClean="0"/>
              <a:t>economic</a:t>
            </a:r>
            <a:r>
              <a:rPr lang="en-US" dirty="0" smtClean="0"/>
              <a:t>, </a:t>
            </a:r>
            <a:r>
              <a:rPr lang="en-US" dirty="0" smtClean="0"/>
              <a:t>political</a:t>
            </a:r>
            <a:r>
              <a:rPr lang="en-US" dirty="0" smtClean="0"/>
              <a:t>, and </a:t>
            </a:r>
            <a:r>
              <a:rPr lang="en-US" dirty="0" smtClean="0"/>
              <a:t>social/cultural factors tied </a:t>
            </a:r>
            <a:r>
              <a:rPr lang="en-US" dirty="0" smtClean="0"/>
              <a:t>to the </a:t>
            </a:r>
            <a:r>
              <a:rPr lang="en-US" dirty="0" smtClean="0"/>
              <a:t>end </a:t>
            </a:r>
            <a:r>
              <a:rPr lang="en-US" dirty="0" smtClean="0"/>
              <a:t>of American </a:t>
            </a:r>
            <a:r>
              <a:rPr lang="en-US" dirty="0" smtClean="0"/>
              <a:t>economic hegemony will permanently constrain the ability </a:t>
            </a:r>
            <a:r>
              <a:rPr lang="en-US" dirty="0" smtClean="0"/>
              <a:t>of </a:t>
            </a:r>
            <a:r>
              <a:rPr lang="en-US" dirty="0" smtClean="0"/>
              <a:t>state </a:t>
            </a:r>
            <a:r>
              <a:rPr lang="en-US" dirty="0" smtClean="0"/>
              <a:t>and </a:t>
            </a:r>
            <a:r>
              <a:rPr lang="en-US" dirty="0" smtClean="0"/>
              <a:t>local governments </a:t>
            </a:r>
            <a:r>
              <a:rPr lang="en-US" dirty="0" smtClean="0"/>
              <a:t>to </a:t>
            </a:r>
            <a:r>
              <a:rPr lang="en-US" dirty="0" smtClean="0"/>
              <a:t>fund programs and services</a:t>
            </a:r>
            <a:endParaRPr lang="en-US" dirty="0"/>
          </a:p>
        </p:txBody>
      </p:sp>
      <p:sp>
        <p:nvSpPr>
          <p:cNvPr id="4" name="Slide Number Placeholder 3"/>
          <p:cNvSpPr>
            <a:spLocks noGrp="1"/>
          </p:cNvSpPr>
          <p:nvPr>
            <p:ph type="sldNum" sz="quarter" idx="12"/>
          </p:nvPr>
        </p:nvSpPr>
        <p:spPr/>
        <p:txBody>
          <a:bodyPr/>
          <a:lstStyle/>
          <a:p>
            <a:pPr>
              <a:defRPr/>
            </a:pPr>
            <a:fld id="{CD43EC15-8CD1-4F78-AF79-067864A2FB3B}" type="slidenum">
              <a:rPr lang="en-US" smtClean="0"/>
              <a:pPr>
                <a:defRPr/>
              </a:pPr>
              <a:t>2</a:t>
            </a:fld>
            <a:endParaRPr lang="en-US" dirty="0"/>
          </a:p>
        </p:txBody>
      </p:sp>
    </p:spTree>
    <p:extLst>
      <p:ext uri="{BB962C8B-B14F-4D97-AF65-F5344CB8AC3E}">
        <p14:creationId xmlns:p14="http://schemas.microsoft.com/office/powerpoint/2010/main" val="3932435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Joseph </a:t>
            </a:r>
            <a:r>
              <a:rPr lang="en-US" sz="4000" dirty="0"/>
              <a:t>Stiglitz: 'The American Dream Has Become a Myth</a:t>
            </a:r>
            <a:r>
              <a:rPr lang="en-US" sz="4000" dirty="0" smtClean="0"/>
              <a:t>'</a:t>
            </a:r>
            <a:endParaRPr lang="en-US" sz="4000" dirty="0"/>
          </a:p>
        </p:txBody>
      </p:sp>
      <p:sp>
        <p:nvSpPr>
          <p:cNvPr id="3" name="Content Placeholder 2"/>
          <p:cNvSpPr>
            <a:spLocks noGrp="1"/>
          </p:cNvSpPr>
          <p:nvPr>
            <p:ph idx="1"/>
          </p:nvPr>
        </p:nvSpPr>
        <p:spPr/>
        <p:txBody>
          <a:bodyPr/>
          <a:lstStyle/>
          <a:p>
            <a:pPr marL="0" indent="0">
              <a:buNone/>
            </a:pPr>
            <a:r>
              <a:rPr lang="en-US" sz="2400" b="1" dirty="0"/>
              <a:t>SPIEGEL:</a:t>
            </a:r>
            <a:r>
              <a:rPr lang="en-US" sz="2400" dirty="0"/>
              <a:t> The US has always thought of itself as a land of opportunity where people can go from rags to riches. What has become of the American dream?</a:t>
            </a:r>
          </a:p>
          <a:p>
            <a:pPr marL="0" indent="0">
              <a:buNone/>
            </a:pPr>
            <a:r>
              <a:rPr lang="en-US" sz="2400" b="1" dirty="0" smtClean="0"/>
              <a:t>Stiglitz</a:t>
            </a:r>
            <a:r>
              <a:rPr lang="en-US" sz="2400" b="1" dirty="0"/>
              <a:t>:</a:t>
            </a:r>
            <a:r>
              <a:rPr lang="en-US" sz="2400" dirty="0"/>
              <a:t> This belief is still powerful, but the American dream has become a myth. The life chances of a young US citizen are more dependent on the income and education of his parents than in any other advanced industrial country for which there is data. The belief in the American dream is reinforced by anecdotes, by dramatic examples of individuals who have made it from the bottom to the top -- but what matters most are an individual's life chances. The belief in the American dream is not supported by the data.</a:t>
            </a:r>
          </a:p>
          <a:p>
            <a:endParaRPr lang="en-US" sz="2000" dirty="0"/>
          </a:p>
        </p:txBody>
      </p:sp>
      <p:sp>
        <p:nvSpPr>
          <p:cNvPr id="4" name="Slide Number Placeholder 3"/>
          <p:cNvSpPr>
            <a:spLocks noGrp="1"/>
          </p:cNvSpPr>
          <p:nvPr>
            <p:ph type="sldNum" sz="quarter" idx="12"/>
          </p:nvPr>
        </p:nvSpPr>
        <p:spPr/>
        <p:txBody>
          <a:bodyPr/>
          <a:lstStyle/>
          <a:p>
            <a:pPr>
              <a:defRPr/>
            </a:pPr>
            <a:fld id="{CD43EC15-8CD1-4F78-AF79-067864A2FB3B}" type="slidenum">
              <a:rPr lang="en-US" smtClean="0"/>
              <a:pPr>
                <a:defRPr/>
              </a:pPr>
              <a:t>20</a:t>
            </a:fld>
            <a:endParaRPr lang="en-US" dirty="0"/>
          </a:p>
        </p:txBody>
      </p:sp>
      <p:sp>
        <p:nvSpPr>
          <p:cNvPr id="5" name="Text Box 6"/>
          <p:cNvSpPr txBox="1">
            <a:spLocks noChangeArrowheads="1"/>
          </p:cNvSpPr>
          <p:nvPr/>
        </p:nvSpPr>
        <p:spPr bwMode="auto">
          <a:xfrm>
            <a:off x="812074" y="6200503"/>
            <a:ext cx="393248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000" dirty="0">
                <a:latin typeface="Palatino Linotype" pitchFamily="18" charset="0"/>
              </a:rPr>
              <a:t>Source: </a:t>
            </a:r>
            <a:r>
              <a:rPr lang="en-US" sz="1000" dirty="0" smtClean="0">
                <a:latin typeface="Palatino Linotype" pitchFamily="18" charset="0"/>
              </a:rPr>
              <a:t>Der Spiegel interview with Joseph Stiglitz, October 2, 2012</a:t>
            </a:r>
            <a:endParaRPr lang="en-US" sz="1000" dirty="0">
              <a:latin typeface="Palatino Linotype" pitchFamily="18" charset="0"/>
            </a:endParaRPr>
          </a:p>
        </p:txBody>
      </p:sp>
    </p:spTree>
    <p:extLst>
      <p:ext uri="{BB962C8B-B14F-4D97-AF65-F5344CB8AC3E}">
        <p14:creationId xmlns:p14="http://schemas.microsoft.com/office/powerpoint/2010/main" val="1323807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p:cNvSpPr>
          <p:nvPr>
            <p:ph type="title" idx="4294967295"/>
          </p:nvPr>
        </p:nvSpPr>
        <p:spPr>
          <a:xfrm>
            <a:off x="381000" y="304800"/>
            <a:ext cx="8458200" cy="1143000"/>
          </a:xfrm>
        </p:spPr>
        <p:txBody>
          <a:bodyPr/>
          <a:lstStyle/>
          <a:p>
            <a:pPr eaLnBrk="1" hangingPunct="1"/>
            <a:r>
              <a:rPr lang="en-US" sz="4000" dirty="0" smtClean="0"/>
              <a:t>A Rapidly </a:t>
            </a:r>
            <a:r>
              <a:rPr lang="en-US" sz="4000" dirty="0" smtClean="0"/>
              <a:t>Aging Population </a:t>
            </a:r>
            <a:r>
              <a:rPr lang="en-US" sz="4000" dirty="0" smtClean="0"/>
              <a:t>Adds to the Fiscal Burden</a:t>
            </a:r>
            <a:endParaRPr lang="en-US" sz="4000" dirty="0" smtClean="0"/>
          </a:p>
        </p:txBody>
      </p:sp>
      <p:graphicFrame>
        <p:nvGraphicFramePr>
          <p:cNvPr id="17411" name="Object 9"/>
          <p:cNvGraphicFramePr>
            <a:graphicFrameLocks noGrp="1" noChangeAspect="1"/>
          </p:cNvGraphicFramePr>
          <p:nvPr>
            <p:ph idx="4294967295"/>
            <p:extLst>
              <p:ext uri="{D42A27DB-BD31-4B8C-83A1-F6EECF244321}">
                <p14:modId xmlns:p14="http://schemas.microsoft.com/office/powerpoint/2010/main" val="2673712139"/>
              </p:ext>
            </p:extLst>
          </p:nvPr>
        </p:nvGraphicFramePr>
        <p:xfrm>
          <a:off x="554038" y="1600200"/>
          <a:ext cx="8035925" cy="4525963"/>
        </p:xfrm>
        <a:graphic>
          <a:graphicData uri="http://schemas.openxmlformats.org/presentationml/2006/ole">
            <mc:AlternateContent xmlns:mc="http://schemas.openxmlformats.org/markup-compatibility/2006">
              <mc:Choice xmlns:v="urn:schemas-microsoft-com:vml" Requires="v">
                <p:oleObj spid="_x0000_s17457" r:id="rId3" imgW="8035224" imgH="4523624" progId="Excel.Chart.8">
                  <p:embed/>
                </p:oleObj>
              </mc:Choice>
              <mc:Fallback>
                <p:oleObj r:id="rId3" imgW="8035224" imgH="4523624" progId="Excel.Chart.8">
                  <p:embed/>
                  <p:pic>
                    <p:nvPicPr>
                      <p:cNvPr id="0" name="Object 9"/>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038" y="1600200"/>
                        <a:ext cx="8035925" cy="4525963"/>
                      </a:xfrm>
                      <a:prstGeom prst="rect">
                        <a:avLst/>
                      </a:prstGeom>
                      <a:ln>
                        <a:noFill/>
                      </a:ln>
                    </p:spPr>
                  </p:pic>
                </p:oleObj>
              </mc:Fallback>
            </mc:AlternateContent>
          </a:graphicData>
        </a:graphic>
      </p:graphicFrame>
      <p:sp>
        <p:nvSpPr>
          <p:cNvPr id="17412" name="Text Box 10"/>
          <p:cNvSpPr txBox="1">
            <a:spLocks noChangeArrowheads="1"/>
          </p:cNvSpPr>
          <p:nvPr/>
        </p:nvSpPr>
        <p:spPr bwMode="auto">
          <a:xfrm>
            <a:off x="762000" y="6204856"/>
            <a:ext cx="1704313"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000" dirty="0">
                <a:latin typeface="Palatino Linotype" pitchFamily="18" charset="0"/>
              </a:rPr>
              <a:t>Source: Moody’s Analytics</a:t>
            </a:r>
          </a:p>
        </p:txBody>
      </p:sp>
      <p:sp>
        <p:nvSpPr>
          <p:cNvPr id="2" name="Slide Number Placeholder 1"/>
          <p:cNvSpPr>
            <a:spLocks noGrp="1"/>
          </p:cNvSpPr>
          <p:nvPr>
            <p:ph type="sldNum" sz="quarter" idx="12"/>
          </p:nvPr>
        </p:nvSpPr>
        <p:spPr/>
        <p:txBody>
          <a:bodyPr/>
          <a:lstStyle/>
          <a:p>
            <a:pPr>
              <a:defRPr/>
            </a:pPr>
            <a:fld id="{CD43EC15-8CD1-4F78-AF79-067864A2FB3B}" type="slidenum">
              <a:rPr lang="en-US" smtClean="0"/>
              <a:pPr>
                <a:defRPr/>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pPr eaLnBrk="1" hangingPunct="1">
              <a:defRPr/>
            </a:pPr>
            <a:r>
              <a:rPr lang="en-US" sz="4000" dirty="0" smtClean="0"/>
              <a:t>Fewer Workers Covering More Social Security Beneficiaries</a:t>
            </a:r>
          </a:p>
        </p:txBody>
      </p:sp>
      <p:sp>
        <p:nvSpPr>
          <p:cNvPr id="18435" name="TextBox 4"/>
          <p:cNvSpPr txBox="1">
            <a:spLocks noChangeArrowheads="1"/>
          </p:cNvSpPr>
          <p:nvPr/>
        </p:nvSpPr>
        <p:spPr bwMode="auto">
          <a:xfrm>
            <a:off x="762000" y="6172200"/>
            <a:ext cx="48006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000" dirty="0">
                <a:latin typeface="Palatino Linotype" pitchFamily="18" charset="0"/>
              </a:rPr>
              <a:t>Source: Social Security Administration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1327845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pPr>
              <a:defRPr/>
            </a:pPr>
            <a:fld id="{CD43EC15-8CD1-4F78-AF79-067864A2FB3B}" type="slidenum">
              <a:rPr lang="en-US" smtClean="0"/>
              <a:pPr>
                <a:defRPr/>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z="4000" dirty="0" smtClean="0"/>
              <a:t>Staggering Costs </a:t>
            </a:r>
            <a:r>
              <a:rPr lang="en-US" sz="4000" dirty="0" smtClean="0"/>
              <a:t>of</a:t>
            </a:r>
            <a:r>
              <a:rPr lang="en-US" sz="4000" dirty="0" smtClean="0"/>
              <a:t/>
            </a:r>
            <a:br>
              <a:rPr lang="en-US" sz="4000" dirty="0" smtClean="0"/>
            </a:br>
            <a:r>
              <a:rPr lang="en-US" sz="4000" dirty="0" smtClean="0"/>
              <a:t>Retirement Benefits</a:t>
            </a:r>
          </a:p>
        </p:txBody>
      </p:sp>
      <p:sp>
        <p:nvSpPr>
          <p:cNvPr id="20483" name="Content Placeholder 2"/>
          <p:cNvSpPr>
            <a:spLocks noGrp="1"/>
          </p:cNvSpPr>
          <p:nvPr>
            <p:ph idx="1"/>
          </p:nvPr>
        </p:nvSpPr>
        <p:spPr/>
        <p:txBody>
          <a:bodyPr/>
          <a:lstStyle/>
          <a:p>
            <a:r>
              <a:rPr lang="en-US" sz="2400" dirty="0" smtClean="0"/>
              <a:t>Nationally, unfunded liabilities for retirement benefits total well over $1 trillion. In Massachusetts, state and municipalities have more than $80 billion in unfunded liabilities for retirement benefits already earned. </a:t>
            </a:r>
          </a:p>
        </p:txBody>
      </p:sp>
      <p:sp>
        <p:nvSpPr>
          <p:cNvPr id="2048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4EC7932-D46C-476E-ADCE-4CBAEAA71E66}" type="slidenum">
              <a:rPr lang="en-US" smtClean="0">
                <a:solidFill>
                  <a:srgbClr val="000000"/>
                </a:solidFill>
                <a:latin typeface="Palatino Linotype" pitchFamily="18" charset="0"/>
              </a:rPr>
              <a:pPr eaLnBrk="1" hangingPunct="1"/>
              <a:t>23</a:t>
            </a:fld>
            <a:endParaRPr lang="en-US" dirty="0" smtClean="0">
              <a:solidFill>
                <a:srgbClr val="000000"/>
              </a:solidFill>
              <a:latin typeface="Palatino Linotype" pitchFamily="18" charset="0"/>
            </a:endParaRPr>
          </a:p>
        </p:txBody>
      </p:sp>
      <p:graphicFrame>
        <p:nvGraphicFramePr>
          <p:cNvPr id="5" name="Table 4"/>
          <p:cNvGraphicFramePr>
            <a:graphicFrameLocks noGrp="1"/>
          </p:cNvGraphicFramePr>
          <p:nvPr/>
        </p:nvGraphicFramePr>
        <p:xfrm>
          <a:off x="1866900" y="3276600"/>
          <a:ext cx="5410200" cy="3048001"/>
        </p:xfrm>
        <a:graphic>
          <a:graphicData uri="http://schemas.openxmlformats.org/drawingml/2006/table">
            <a:tbl>
              <a:tblPr/>
              <a:tblGrid>
                <a:gridCol w="2705100"/>
                <a:gridCol w="2705100"/>
              </a:tblGrid>
              <a:tr h="616062">
                <a:tc>
                  <a:txBody>
                    <a:bodyPr/>
                    <a:lstStyle/>
                    <a:p>
                      <a:pPr algn="l" fontAlgn="b"/>
                      <a:r>
                        <a:rPr lang="en-US" sz="2000" b="1" i="0" u="none" strike="noStrike" dirty="0">
                          <a:solidFill>
                            <a:srgbClr val="000000"/>
                          </a:solidFill>
                          <a:effectLst/>
                          <a:latin typeface="Times New Roman"/>
                        </a:rPr>
                        <a:t>Pensions</a:t>
                      </a:r>
                    </a:p>
                  </a:txBody>
                  <a:tcPr marL="6350" marR="6350" marT="6351"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fontAlgn="b"/>
                      <a:r>
                        <a:rPr lang="en-US" sz="2000" b="1" i="0" u="none" strike="noStrike" dirty="0">
                          <a:solidFill>
                            <a:srgbClr val="000000"/>
                          </a:solidFill>
                          <a:effectLst/>
                          <a:latin typeface="Times New Roman"/>
                        </a:rPr>
                        <a:t> </a:t>
                      </a:r>
                      <a:r>
                        <a:rPr lang="en-US" sz="2000" b="1" i="0" u="none" strike="noStrike" dirty="0" smtClean="0">
                          <a:solidFill>
                            <a:srgbClr val="000000"/>
                          </a:solidFill>
                          <a:effectLst/>
                          <a:latin typeface="Times New Roman"/>
                        </a:rPr>
                        <a:t>Unfunded Liability</a:t>
                      </a:r>
                    </a:p>
                    <a:p>
                      <a:pPr algn="ctr" fontAlgn="b"/>
                      <a:r>
                        <a:rPr lang="en-US" sz="2000" b="1" i="0" u="none" strike="noStrike" dirty="0" smtClean="0">
                          <a:solidFill>
                            <a:srgbClr val="000000"/>
                          </a:solidFill>
                          <a:effectLst/>
                          <a:latin typeface="Times New Roman"/>
                        </a:rPr>
                        <a:t>(billions)</a:t>
                      </a:r>
                      <a:endParaRPr lang="en-US" sz="2000" b="1" i="0" u="none" strike="noStrike" dirty="0">
                        <a:solidFill>
                          <a:srgbClr val="000000"/>
                        </a:solidFill>
                        <a:effectLst/>
                        <a:latin typeface="Times New Roman"/>
                      </a:endParaRPr>
                    </a:p>
                  </a:txBody>
                  <a:tcPr marL="6350" marR="6350" marT="6351"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r>
              <a:tr h="344352">
                <a:tc>
                  <a:txBody>
                    <a:bodyPr/>
                    <a:lstStyle/>
                    <a:p>
                      <a:pPr marL="0" indent="61913" algn="l" fontAlgn="b"/>
                      <a:r>
                        <a:rPr lang="en-US" sz="2000" b="0" i="0" u="none" strike="noStrike" dirty="0">
                          <a:solidFill>
                            <a:srgbClr val="000000"/>
                          </a:solidFill>
                          <a:effectLst/>
                          <a:latin typeface="Times New Roman"/>
                        </a:rPr>
                        <a:t>State</a:t>
                      </a:r>
                    </a:p>
                  </a:txBody>
                  <a:tcPr marL="6350" marR="6350" marT="6351" marB="0" anchor="ctr">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2000" b="0" i="0" u="none" strike="noStrike" dirty="0">
                          <a:solidFill>
                            <a:srgbClr val="000000"/>
                          </a:solidFill>
                          <a:effectLst/>
                          <a:latin typeface="Times New Roman"/>
                        </a:rPr>
                        <a:t>$7.3</a:t>
                      </a:r>
                    </a:p>
                  </a:txBody>
                  <a:tcPr marL="6350" marR="6350" marT="6351" marB="0" anchor="ctr">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344352">
                <a:tc>
                  <a:txBody>
                    <a:bodyPr/>
                    <a:lstStyle/>
                    <a:p>
                      <a:pPr marL="0" indent="61913" algn="l" fontAlgn="b"/>
                      <a:r>
                        <a:rPr lang="en-US" sz="2000" b="0" i="0" u="none" strike="noStrike" dirty="0">
                          <a:solidFill>
                            <a:srgbClr val="000000"/>
                          </a:solidFill>
                          <a:effectLst/>
                          <a:latin typeface="Times New Roman"/>
                        </a:rPr>
                        <a:t>Teachers</a:t>
                      </a:r>
                    </a:p>
                  </a:txBody>
                  <a:tcPr marL="6350" marR="6350" marT="635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2000" b="0" i="0" u="none" strike="noStrike" dirty="0">
                          <a:solidFill>
                            <a:srgbClr val="000000"/>
                          </a:solidFill>
                          <a:effectLst/>
                          <a:latin typeface="Times New Roman"/>
                        </a:rPr>
                        <a:t>$14.3</a:t>
                      </a:r>
                    </a:p>
                  </a:txBody>
                  <a:tcPr marL="6350" marR="6350" marT="6351" marB="0" anchor="ctr">
                    <a:lnL>
                      <a:noFill/>
                    </a:lnL>
                    <a:lnR w="6350" cap="flat" cmpd="sng" algn="ctr">
                      <a:solidFill>
                        <a:srgbClr val="000000"/>
                      </a:solidFill>
                      <a:prstDash val="solid"/>
                      <a:round/>
                      <a:headEnd type="none" w="med" len="med"/>
                      <a:tailEnd type="none" w="med" len="med"/>
                    </a:lnR>
                    <a:lnT>
                      <a:noFill/>
                    </a:lnT>
                    <a:lnB>
                      <a:noFill/>
                    </a:lnB>
                  </a:tcPr>
                </a:tc>
              </a:tr>
              <a:tr h="344352">
                <a:tc>
                  <a:txBody>
                    <a:bodyPr/>
                    <a:lstStyle/>
                    <a:p>
                      <a:pPr marL="0" indent="61913" algn="l" fontAlgn="b"/>
                      <a:r>
                        <a:rPr lang="en-US" sz="2000" b="0" i="0" u="none" strike="noStrike" dirty="0">
                          <a:solidFill>
                            <a:srgbClr val="000000"/>
                          </a:solidFill>
                          <a:effectLst/>
                          <a:latin typeface="Times New Roman"/>
                        </a:rPr>
                        <a:t>Municipal</a:t>
                      </a:r>
                    </a:p>
                  </a:txBody>
                  <a:tcPr marL="6350" marR="6350" marT="635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2000" b="0" i="0" u="none" strike="noStrike" dirty="0">
                          <a:solidFill>
                            <a:srgbClr val="000000"/>
                          </a:solidFill>
                          <a:effectLst/>
                          <a:latin typeface="Times New Roman"/>
                        </a:rPr>
                        <a:t>$13.1</a:t>
                      </a:r>
                    </a:p>
                  </a:txBody>
                  <a:tcPr marL="6350" marR="6350" marT="6351" marB="0" anchor="ctr">
                    <a:lnL>
                      <a:noFill/>
                    </a:lnL>
                    <a:lnR w="6350" cap="flat" cmpd="sng" algn="ctr">
                      <a:solidFill>
                        <a:srgbClr val="000000"/>
                      </a:solidFill>
                      <a:prstDash val="solid"/>
                      <a:round/>
                      <a:headEnd type="none" w="med" len="med"/>
                      <a:tailEnd type="none" w="med" len="med"/>
                    </a:lnR>
                    <a:lnT>
                      <a:noFill/>
                    </a:lnT>
                    <a:lnB>
                      <a:noFill/>
                    </a:lnB>
                  </a:tcPr>
                </a:tc>
              </a:tr>
              <a:tr h="344352">
                <a:tc gridSpan="2">
                  <a:txBody>
                    <a:bodyPr/>
                    <a:lstStyle/>
                    <a:p>
                      <a:pPr algn="l" fontAlgn="b"/>
                      <a:r>
                        <a:rPr lang="en-US" sz="2000" b="1" i="0" u="none" strike="noStrike" dirty="0">
                          <a:solidFill>
                            <a:srgbClr val="000000"/>
                          </a:solidFill>
                          <a:effectLst/>
                          <a:latin typeface="Times New Roman"/>
                        </a:rPr>
                        <a:t>Retiree Health Care</a:t>
                      </a:r>
                    </a:p>
                  </a:txBody>
                  <a:tcPr marL="6350" marR="6350" marT="63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D9D9D9"/>
                    </a:solidFill>
                  </a:tcPr>
                </a:tc>
                <a:tc hMerge="1">
                  <a:txBody>
                    <a:bodyPr/>
                    <a:lstStyle/>
                    <a:p>
                      <a:endParaRPr lang="en-US"/>
                    </a:p>
                  </a:txBody>
                  <a:tcPr/>
                </a:tc>
              </a:tr>
              <a:tr h="344352">
                <a:tc>
                  <a:txBody>
                    <a:bodyPr/>
                    <a:lstStyle/>
                    <a:p>
                      <a:pPr marL="0" indent="61913" algn="l" fontAlgn="b"/>
                      <a:r>
                        <a:rPr lang="en-US" sz="2000" b="0" i="0" u="none" strike="noStrike" dirty="0">
                          <a:solidFill>
                            <a:srgbClr val="000000"/>
                          </a:solidFill>
                          <a:effectLst/>
                          <a:latin typeface="Times New Roman"/>
                        </a:rPr>
                        <a:t>State</a:t>
                      </a:r>
                    </a:p>
                  </a:txBody>
                  <a:tcPr marL="6350" marR="6350" marT="6351" marB="0" anchor="ctr">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2000" b="0" i="0" u="none" strike="noStrike" dirty="0">
                          <a:solidFill>
                            <a:srgbClr val="000000"/>
                          </a:solidFill>
                          <a:effectLst/>
                          <a:latin typeface="Times New Roman"/>
                        </a:rPr>
                        <a:t>$16.7</a:t>
                      </a:r>
                    </a:p>
                  </a:txBody>
                  <a:tcPr marL="6350" marR="6350" marT="6351" marB="0" anchor="ctr">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344352">
                <a:tc>
                  <a:txBody>
                    <a:bodyPr/>
                    <a:lstStyle/>
                    <a:p>
                      <a:pPr marL="0" indent="61913" algn="l" fontAlgn="b"/>
                      <a:r>
                        <a:rPr lang="en-US" sz="2000" b="0" i="0" u="none" strike="noStrike" dirty="0">
                          <a:solidFill>
                            <a:srgbClr val="000000"/>
                          </a:solidFill>
                          <a:effectLst/>
                          <a:latin typeface="Times New Roman"/>
                        </a:rPr>
                        <a:t>Municipal</a:t>
                      </a:r>
                    </a:p>
                  </a:txBody>
                  <a:tcPr marL="6350" marR="6350" marT="635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2000" b="0" i="0" u="none" strike="noStrike" dirty="0">
                          <a:solidFill>
                            <a:srgbClr val="000000"/>
                          </a:solidFill>
                          <a:effectLst/>
                          <a:latin typeface="Times New Roman"/>
                        </a:rPr>
                        <a:t>$30.0</a:t>
                      </a:r>
                    </a:p>
                  </a:txBody>
                  <a:tcPr marL="6350" marR="6350" marT="6351" marB="0" anchor="ctr">
                    <a:lnL>
                      <a:noFill/>
                    </a:lnL>
                    <a:lnR w="6350" cap="flat" cmpd="sng" algn="ctr">
                      <a:solidFill>
                        <a:srgbClr val="000000"/>
                      </a:solidFill>
                      <a:prstDash val="solid"/>
                      <a:round/>
                      <a:headEnd type="none" w="med" len="med"/>
                      <a:tailEnd type="none" w="med" len="med"/>
                    </a:lnR>
                    <a:lnT>
                      <a:noFill/>
                    </a:lnT>
                    <a:lnB>
                      <a:noFill/>
                    </a:lnB>
                  </a:tcPr>
                </a:tc>
              </a:tr>
              <a:tr h="365827">
                <a:tc>
                  <a:txBody>
                    <a:bodyPr/>
                    <a:lstStyle/>
                    <a:p>
                      <a:pPr algn="l" fontAlgn="b"/>
                      <a:r>
                        <a:rPr lang="en-US" sz="2000" b="1" i="0" u="none" strike="noStrike" dirty="0">
                          <a:solidFill>
                            <a:srgbClr val="FFFFFF"/>
                          </a:solidFill>
                          <a:effectLst/>
                          <a:latin typeface="Times New Roman"/>
                        </a:rPr>
                        <a:t>Total</a:t>
                      </a:r>
                    </a:p>
                  </a:txBody>
                  <a:tcPr marL="6350" marR="6350" marT="635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002060"/>
                    </a:solidFill>
                  </a:tcPr>
                </a:tc>
                <a:tc>
                  <a:txBody>
                    <a:bodyPr/>
                    <a:lstStyle/>
                    <a:p>
                      <a:pPr algn="ctr" fontAlgn="b"/>
                      <a:r>
                        <a:rPr lang="en-US" sz="2000" b="1" i="0" u="none" strike="noStrike" dirty="0">
                          <a:solidFill>
                            <a:srgbClr val="FFFFFF"/>
                          </a:solidFill>
                          <a:effectLst/>
                          <a:latin typeface="Times New Roman"/>
                        </a:rPr>
                        <a:t>$81.4</a:t>
                      </a:r>
                    </a:p>
                  </a:txBody>
                  <a:tcPr marL="6350" marR="6350" marT="635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2060"/>
                    </a:solidFill>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458200" cy="1143000"/>
          </a:xfrm>
        </p:spPr>
        <p:txBody>
          <a:bodyPr rtlCol="0">
            <a:normAutofit fontScale="90000"/>
          </a:bodyPr>
          <a:lstStyle/>
          <a:p>
            <a:pPr eaLnBrk="1" fontAlgn="auto" hangingPunct="1">
              <a:spcAft>
                <a:spcPts val="0"/>
              </a:spcAft>
              <a:defRPr/>
            </a:pPr>
            <a:r>
              <a:rPr lang="en-US" sz="4000" dirty="0" smtClean="0"/>
              <a:t>Public Sector </a:t>
            </a:r>
            <a:r>
              <a:rPr lang="en-US" sz="4000" dirty="0" smtClean="0"/>
              <a:t>Employees Cost Roughly </a:t>
            </a:r>
            <a:r>
              <a:rPr lang="en-US" sz="4000" dirty="0" smtClean="0"/>
              <a:t>30 Percent </a:t>
            </a:r>
            <a:r>
              <a:rPr lang="en-US" sz="4000" dirty="0" smtClean="0"/>
              <a:t>More </a:t>
            </a:r>
            <a:r>
              <a:rPr lang="en-US" sz="4000" dirty="0" smtClean="0"/>
              <a:t>Than </a:t>
            </a:r>
            <a:r>
              <a:rPr lang="en-US" sz="4000" dirty="0" smtClean="0"/>
              <a:t>Private</a:t>
            </a:r>
            <a:endParaRPr lang="en-US" sz="4000" dirty="0"/>
          </a:p>
        </p:txBody>
      </p:sp>
      <p:sp>
        <p:nvSpPr>
          <p:cNvPr id="19459" name="TextBox 4"/>
          <p:cNvSpPr txBox="1">
            <a:spLocks noChangeArrowheads="1"/>
          </p:cNvSpPr>
          <p:nvPr/>
        </p:nvSpPr>
        <p:spPr bwMode="auto">
          <a:xfrm>
            <a:off x="762000" y="6096000"/>
            <a:ext cx="77724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050" dirty="0">
                <a:latin typeface="Palatino Linotype" pitchFamily="18" charset="0"/>
              </a:rPr>
              <a:t>Source: U.S. </a:t>
            </a:r>
            <a:r>
              <a:rPr lang="en-US" sz="1050" dirty="0" smtClean="0">
                <a:latin typeface="Palatino Linotype" pitchFamily="18" charset="0"/>
              </a:rPr>
              <a:t>Bureau of Labor Statistics, </a:t>
            </a:r>
            <a:r>
              <a:rPr lang="en-US" sz="1050" dirty="0">
                <a:latin typeface="Palatino Linotype" pitchFamily="18" charset="0"/>
              </a:rPr>
              <a:t>Employer Cost for Employee Compensation, December 11, 2012</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03648962"/>
              </p:ext>
            </p:extLst>
          </p:nvPr>
        </p:nvGraphicFramePr>
        <p:xfrm>
          <a:off x="609600" y="13716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pPr>
              <a:defRPr/>
            </a:pPr>
            <a:fld id="{CD43EC15-8CD1-4F78-AF79-067864A2FB3B}" type="slidenum">
              <a:rPr lang="en-US" smtClean="0"/>
              <a:pPr>
                <a:defRPr/>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p:cNvSpPr>
          <p:nvPr>
            <p:ph type="title" idx="4294967295"/>
          </p:nvPr>
        </p:nvSpPr>
        <p:spPr>
          <a:xfrm>
            <a:off x="457200" y="304800"/>
            <a:ext cx="8229600" cy="1143000"/>
          </a:xfrm>
        </p:spPr>
        <p:txBody>
          <a:bodyPr/>
          <a:lstStyle/>
          <a:p>
            <a:pPr eaLnBrk="1" hangingPunct="1"/>
            <a:r>
              <a:rPr lang="en-US" sz="4000" dirty="0" smtClean="0"/>
              <a:t>Health Care Costs Growing </a:t>
            </a:r>
            <a:br>
              <a:rPr lang="en-US" sz="4000" dirty="0" smtClean="0"/>
            </a:br>
            <a:r>
              <a:rPr lang="en-US" sz="4000" dirty="0" smtClean="0"/>
              <a:t>Twice the Rate of Inflation</a:t>
            </a:r>
          </a:p>
        </p:txBody>
      </p:sp>
      <p:graphicFrame>
        <p:nvGraphicFramePr>
          <p:cNvPr id="21507" name="Object 3"/>
          <p:cNvGraphicFramePr>
            <a:graphicFrameLocks noGrp="1" noChangeAspect="1"/>
          </p:cNvGraphicFramePr>
          <p:nvPr>
            <p:ph idx="4294967295"/>
          </p:nvPr>
        </p:nvGraphicFramePr>
        <p:xfrm>
          <a:off x="1066800" y="1600200"/>
          <a:ext cx="6858000" cy="4578350"/>
        </p:xfrm>
        <a:graphic>
          <a:graphicData uri="http://schemas.openxmlformats.org/presentationml/2006/ole">
            <mc:AlternateContent xmlns:mc="http://schemas.openxmlformats.org/markup-compatibility/2006">
              <mc:Choice xmlns:v="urn:schemas-microsoft-com:vml" Requires="v">
                <p:oleObj spid="_x0000_s21553" name="Chart" r:id="rId3" imgW="6286383" imgH="3667048" progId="Excel.Chart.8">
                  <p:embed/>
                </p:oleObj>
              </mc:Choice>
              <mc:Fallback>
                <p:oleObj name="Chart" r:id="rId3" imgW="6286383" imgH="3667048" progId="Excel.Char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1600200"/>
                        <a:ext cx="6858000" cy="45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08" name="Text Box 6"/>
          <p:cNvSpPr txBox="1">
            <a:spLocks noChangeArrowheads="1"/>
          </p:cNvSpPr>
          <p:nvPr/>
        </p:nvSpPr>
        <p:spPr bwMode="auto">
          <a:xfrm>
            <a:off x="748937" y="6189819"/>
            <a:ext cx="2056973"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000" dirty="0">
                <a:latin typeface="Palatino Linotype" pitchFamily="18" charset="0"/>
              </a:rPr>
              <a:t>Source: St. Louis Federal Reserve</a:t>
            </a:r>
          </a:p>
        </p:txBody>
      </p:sp>
      <p:sp>
        <p:nvSpPr>
          <p:cNvPr id="2" name="Slide Number Placeholder 1"/>
          <p:cNvSpPr>
            <a:spLocks noGrp="1"/>
          </p:cNvSpPr>
          <p:nvPr>
            <p:ph type="sldNum" sz="quarter" idx="12"/>
          </p:nvPr>
        </p:nvSpPr>
        <p:spPr/>
        <p:txBody>
          <a:bodyPr/>
          <a:lstStyle/>
          <a:p>
            <a:pPr>
              <a:defRPr/>
            </a:pPr>
            <a:fld id="{CD43EC15-8CD1-4F78-AF79-067864A2FB3B}" type="slidenum">
              <a:rPr lang="en-US" smtClean="0"/>
              <a:pPr>
                <a:defRPr/>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z="4000" dirty="0" smtClean="0"/>
              <a:t>Public Sector Unions </a:t>
            </a:r>
            <a:br>
              <a:rPr lang="en-US" sz="4000" dirty="0" smtClean="0"/>
            </a:br>
            <a:r>
              <a:rPr lang="en-US" sz="4000" dirty="0" smtClean="0"/>
              <a:t>on the Defensive</a:t>
            </a:r>
          </a:p>
        </p:txBody>
      </p:sp>
      <p:sp>
        <p:nvSpPr>
          <p:cNvPr id="921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F19C779-51F9-4664-B8E8-F20F64945312}" type="slidenum">
              <a:rPr lang="en-US" smtClean="0">
                <a:solidFill>
                  <a:srgbClr val="000000"/>
                </a:solidFill>
                <a:latin typeface="Palatino Linotype" pitchFamily="18" charset="0"/>
              </a:rPr>
              <a:pPr eaLnBrk="1" hangingPunct="1"/>
              <a:t>26</a:t>
            </a:fld>
            <a:endParaRPr lang="en-US" dirty="0" smtClean="0">
              <a:solidFill>
                <a:srgbClr val="000000"/>
              </a:solidFill>
              <a:latin typeface="Palatino Linotype" pitchFamily="18" charset="0"/>
            </a:endParaRPr>
          </a:p>
        </p:txBody>
      </p:sp>
      <p:sp>
        <p:nvSpPr>
          <p:cNvPr id="9221" name="TextBox 6"/>
          <p:cNvSpPr txBox="1">
            <a:spLocks noChangeArrowheads="1"/>
          </p:cNvSpPr>
          <p:nvPr/>
        </p:nvSpPr>
        <p:spPr bwMode="auto">
          <a:xfrm>
            <a:off x="762000" y="6019800"/>
            <a:ext cx="7772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000" dirty="0" smtClean="0">
                <a:latin typeface="+mj-lt"/>
              </a:rPr>
              <a:t>Sources: </a:t>
            </a:r>
            <a:r>
              <a:rPr lang="en-US" sz="1000" dirty="0">
                <a:latin typeface="+mj-lt"/>
              </a:rPr>
              <a:t>Barry T. Hirsch and David A. Macpherson, "Union Membership and Coverage Database from the Current Population Survey: Note," Industrial and Labor Relations Review, Vol. 56, No. 2, January 2003, pp. 349-54. (in pdf</a:t>
            </a:r>
            <a:r>
              <a:rPr lang="en-US" sz="1000" dirty="0" smtClean="0">
                <a:latin typeface="+mj-lt"/>
              </a:rPr>
              <a:t>); U.S. Bureau of Labor Statistics</a:t>
            </a:r>
            <a:endParaRPr lang="en-US" sz="1000" dirty="0">
              <a:latin typeface="+mj-lt"/>
            </a:endParaRPr>
          </a:p>
        </p:txBody>
      </p:sp>
      <p:graphicFrame>
        <p:nvGraphicFramePr>
          <p:cNvPr id="8" name="Chart 7"/>
          <p:cNvGraphicFramePr>
            <a:graphicFrameLocks/>
          </p:cNvGraphicFramePr>
          <p:nvPr>
            <p:extLst>
              <p:ext uri="{D42A27DB-BD31-4B8C-83A1-F6EECF244321}">
                <p14:modId xmlns:p14="http://schemas.microsoft.com/office/powerpoint/2010/main" val="2102709560"/>
              </p:ext>
            </p:extLst>
          </p:nvPr>
        </p:nvGraphicFramePr>
        <p:xfrm>
          <a:off x="838200" y="1828800"/>
          <a:ext cx="7467600" cy="40859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438884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p:cNvSpPr>
          <p:nvPr>
            <p:ph type="title" idx="4294967295"/>
          </p:nvPr>
        </p:nvSpPr>
        <p:spPr>
          <a:xfrm>
            <a:off x="457200" y="304800"/>
            <a:ext cx="8229600" cy="1143000"/>
          </a:xfrm>
        </p:spPr>
        <p:txBody>
          <a:bodyPr/>
          <a:lstStyle/>
          <a:p>
            <a:pPr eaLnBrk="1" hangingPunct="1"/>
            <a:r>
              <a:rPr lang="en-US" sz="4000" dirty="0"/>
              <a:t>Bush Tax Cuts and Recession Drive Down Federal Revenues</a:t>
            </a:r>
            <a:endParaRPr lang="en-US" sz="4000" dirty="0" smtClean="0"/>
          </a:p>
        </p:txBody>
      </p:sp>
      <p:graphicFrame>
        <p:nvGraphicFramePr>
          <p:cNvPr id="26627" name="Object 3"/>
          <p:cNvGraphicFramePr>
            <a:graphicFrameLocks noGrp="1" noChangeAspect="1"/>
          </p:cNvGraphicFramePr>
          <p:nvPr>
            <p:ph idx="4294967295"/>
            <p:extLst>
              <p:ext uri="{D42A27DB-BD31-4B8C-83A1-F6EECF244321}">
                <p14:modId xmlns:p14="http://schemas.microsoft.com/office/powerpoint/2010/main" val="296268537"/>
              </p:ext>
            </p:extLst>
          </p:nvPr>
        </p:nvGraphicFramePr>
        <p:xfrm>
          <a:off x="187325" y="1600200"/>
          <a:ext cx="8624888" cy="4489450"/>
        </p:xfrm>
        <a:graphic>
          <a:graphicData uri="http://schemas.openxmlformats.org/presentationml/2006/ole">
            <mc:AlternateContent xmlns:mc="http://schemas.openxmlformats.org/markup-compatibility/2006">
              <mc:Choice xmlns:v="urn:schemas-microsoft-com:vml" Requires="v">
                <p:oleObj spid="_x0000_s26678" name="Chart" r:id="rId3" imgW="7025617" imgH="3657528" progId="Excel.Chart.8">
                  <p:embed/>
                </p:oleObj>
              </mc:Choice>
              <mc:Fallback>
                <p:oleObj name="Chart" r:id="rId3" imgW="7025617" imgH="3657528" progId="Excel.Chart.8">
                  <p:embed/>
                  <p:pic>
                    <p:nvPicPr>
                      <p:cNvPr id="0" name="Object 3"/>
                      <p:cNvPicPr>
                        <a:picLocks noChangeAspect="1" noChangeArrowheads="1"/>
                      </p:cNvPicPr>
                      <p:nvPr/>
                    </p:nvPicPr>
                    <p:blipFill>
                      <a:blip r:embed="rId4"/>
                      <a:srcRect/>
                      <a:stretch>
                        <a:fillRect/>
                      </a:stretch>
                    </p:blipFill>
                    <p:spPr bwMode="auto">
                      <a:xfrm>
                        <a:off x="187325" y="1600200"/>
                        <a:ext cx="8624888" cy="4489450"/>
                      </a:xfrm>
                      <a:prstGeom prst="rect">
                        <a:avLst/>
                      </a:prstGeom>
                      <a:noFill/>
                      <a:ln>
                        <a:noFill/>
                      </a:ln>
                    </p:spPr>
                  </p:pic>
                </p:oleObj>
              </mc:Fallback>
            </mc:AlternateContent>
          </a:graphicData>
        </a:graphic>
      </p:graphicFrame>
      <p:sp>
        <p:nvSpPr>
          <p:cNvPr id="26628" name="Text Box 6"/>
          <p:cNvSpPr txBox="1">
            <a:spLocks noChangeArrowheads="1"/>
          </p:cNvSpPr>
          <p:nvPr/>
        </p:nvSpPr>
        <p:spPr bwMode="auto">
          <a:xfrm>
            <a:off x="762000" y="6220300"/>
            <a:ext cx="46482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000" dirty="0">
                <a:latin typeface="Palatino Linotype" pitchFamily="18" charset="0"/>
              </a:rPr>
              <a:t>Source</a:t>
            </a:r>
            <a:r>
              <a:rPr lang="en-US" sz="1000" dirty="0" smtClean="0">
                <a:latin typeface="Palatino Linotype" pitchFamily="18" charset="0"/>
              </a:rPr>
              <a:t>: www.whitehouse.gov/omb/budget/Historicals</a:t>
            </a:r>
            <a:endParaRPr lang="en-US" sz="1000" dirty="0">
              <a:latin typeface="Palatino Linotype" pitchFamily="18" charset="0"/>
            </a:endParaRPr>
          </a:p>
        </p:txBody>
      </p:sp>
      <p:grpSp>
        <p:nvGrpSpPr>
          <p:cNvPr id="26629" name="Group 4"/>
          <p:cNvGrpSpPr>
            <a:grpSpLocks/>
          </p:cNvGrpSpPr>
          <p:nvPr/>
        </p:nvGrpSpPr>
        <p:grpSpPr bwMode="auto">
          <a:xfrm>
            <a:off x="6477000" y="1676400"/>
            <a:ext cx="1447800" cy="684213"/>
            <a:chOff x="3886200" y="2897088"/>
            <a:chExt cx="1447800" cy="684312"/>
          </a:xfrm>
        </p:grpSpPr>
        <p:sp>
          <p:nvSpPr>
            <p:cNvPr id="6" name="TextBox 5"/>
            <p:cNvSpPr txBox="1"/>
            <p:nvPr/>
          </p:nvSpPr>
          <p:spPr>
            <a:xfrm>
              <a:off x="3886200" y="2897088"/>
              <a:ext cx="1447800" cy="308020"/>
            </a:xfrm>
            <a:prstGeom prst="rect">
              <a:avLst/>
            </a:prstGeom>
            <a:noFill/>
          </p:spPr>
          <p:txBody>
            <a:bodyPr>
              <a:spAutoFit/>
            </a:bodyPr>
            <a:lstStyle/>
            <a:p>
              <a:pPr algn="ctr">
                <a:defRPr/>
              </a:pPr>
              <a:r>
                <a:rPr lang="en-US" sz="1400" dirty="0">
                  <a:latin typeface="+mj-lt"/>
                </a:rPr>
                <a:t>Bush Tax Cuts</a:t>
              </a:r>
            </a:p>
          </p:txBody>
        </p:sp>
        <p:cxnSp>
          <p:nvCxnSpPr>
            <p:cNvPr id="7" name="Straight Arrow Connector 6"/>
            <p:cNvCxnSpPr/>
            <p:nvPr/>
          </p:nvCxnSpPr>
          <p:spPr>
            <a:xfrm>
              <a:off x="4610100" y="3276556"/>
              <a:ext cx="0" cy="30484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1" name="TextBox 6"/>
          <p:cNvSpPr txBox="1"/>
          <p:nvPr/>
        </p:nvSpPr>
        <p:spPr>
          <a:xfrm>
            <a:off x="7239000" y="2252663"/>
            <a:ext cx="1447800" cy="338137"/>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sz="1600" dirty="0" smtClean="0">
                <a:latin typeface="+mj-lt"/>
              </a:rPr>
              <a:t>Recession</a:t>
            </a:r>
            <a:endParaRPr lang="en-US" sz="1600" dirty="0">
              <a:latin typeface="+mj-lt"/>
            </a:endParaRPr>
          </a:p>
        </p:txBody>
      </p:sp>
      <p:cxnSp>
        <p:nvCxnSpPr>
          <p:cNvPr id="12" name="Straight Arrow Connector 11"/>
          <p:cNvCxnSpPr/>
          <p:nvPr/>
        </p:nvCxnSpPr>
        <p:spPr>
          <a:xfrm>
            <a:off x="8001000" y="2667000"/>
            <a:ext cx="0" cy="381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pPr>
              <a:defRPr/>
            </a:pPr>
            <a:fld id="{CD43EC15-8CD1-4F78-AF79-067864A2FB3B}" type="slidenum">
              <a:rPr lang="en-US" smtClean="0"/>
              <a:pPr>
                <a:defRPr/>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z="4000" dirty="0" smtClean="0"/>
              <a:t>Federal Revenues Fall Below Spending Growth</a:t>
            </a:r>
            <a:endParaRPr lang="en-US" sz="4000" dirty="0" smtClean="0"/>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grpSp>
        <p:nvGrpSpPr>
          <p:cNvPr id="25604" name="Group 12"/>
          <p:cNvGrpSpPr>
            <a:grpSpLocks/>
          </p:cNvGrpSpPr>
          <p:nvPr/>
        </p:nvGrpSpPr>
        <p:grpSpPr bwMode="auto">
          <a:xfrm>
            <a:off x="3886200" y="2897188"/>
            <a:ext cx="1447800" cy="684212"/>
            <a:chOff x="3886200" y="2897088"/>
            <a:chExt cx="1447800" cy="684312"/>
          </a:xfrm>
        </p:grpSpPr>
        <p:sp>
          <p:nvSpPr>
            <p:cNvPr id="7" name="TextBox 6"/>
            <p:cNvSpPr txBox="1"/>
            <p:nvPr/>
          </p:nvSpPr>
          <p:spPr>
            <a:xfrm>
              <a:off x="3886200" y="2897088"/>
              <a:ext cx="1447800" cy="308020"/>
            </a:xfrm>
            <a:prstGeom prst="rect">
              <a:avLst/>
            </a:prstGeom>
            <a:noFill/>
          </p:spPr>
          <p:txBody>
            <a:bodyPr>
              <a:spAutoFit/>
            </a:bodyPr>
            <a:lstStyle/>
            <a:p>
              <a:pPr algn="ctr">
                <a:defRPr/>
              </a:pPr>
              <a:r>
                <a:rPr lang="en-US" sz="1400" dirty="0">
                  <a:latin typeface="+mj-lt"/>
                </a:rPr>
                <a:t>Bush Tax Cuts</a:t>
              </a:r>
            </a:p>
          </p:txBody>
        </p:sp>
        <p:cxnSp>
          <p:nvCxnSpPr>
            <p:cNvPr id="9" name="Straight Arrow Connector 8"/>
            <p:cNvCxnSpPr/>
            <p:nvPr/>
          </p:nvCxnSpPr>
          <p:spPr>
            <a:xfrm>
              <a:off x="4610100" y="3276555"/>
              <a:ext cx="0" cy="30484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2" name="Straight Arrow Connector 11"/>
          <p:cNvCxnSpPr/>
          <p:nvPr/>
        </p:nvCxnSpPr>
        <p:spPr>
          <a:xfrm flipV="1">
            <a:off x="6477000" y="3429000"/>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pPr>
              <a:defRPr/>
            </a:pPr>
            <a:fld id="{CD43EC15-8CD1-4F78-AF79-067864A2FB3B}" type="slidenum">
              <a:rPr lang="en-US" smtClean="0"/>
              <a:pPr>
                <a:defRPr/>
              </a:pPr>
              <a:t>28</a:t>
            </a:fld>
            <a:endParaRPr lang="en-US" dirty="0"/>
          </a:p>
        </p:txBody>
      </p:sp>
      <p:sp>
        <p:nvSpPr>
          <p:cNvPr id="10" name="Text Box 6"/>
          <p:cNvSpPr txBox="1">
            <a:spLocks noChangeArrowheads="1"/>
          </p:cNvSpPr>
          <p:nvPr/>
        </p:nvSpPr>
        <p:spPr bwMode="auto">
          <a:xfrm>
            <a:off x="762000" y="6220300"/>
            <a:ext cx="46482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000" dirty="0">
                <a:latin typeface="Palatino Linotype" pitchFamily="18" charset="0"/>
              </a:rPr>
              <a:t>Source</a:t>
            </a:r>
            <a:r>
              <a:rPr lang="en-US" sz="1000" dirty="0" smtClean="0">
                <a:latin typeface="Palatino Linotype" pitchFamily="18" charset="0"/>
              </a:rPr>
              <a:t>: www.whitehouse.gov/omb/budget/Historicals</a:t>
            </a:r>
            <a:endParaRPr lang="en-US" sz="1000" dirty="0">
              <a:latin typeface="Palatino Linotype"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smtClean="0"/>
              <a:t>The Plague of Federal Deficits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9675560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27652" name="Text Box 6"/>
          <p:cNvSpPr txBox="1">
            <a:spLocks noChangeArrowheads="1"/>
          </p:cNvSpPr>
          <p:nvPr/>
        </p:nvSpPr>
        <p:spPr bwMode="auto">
          <a:xfrm>
            <a:off x="762000" y="6187440"/>
            <a:ext cx="46482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100" dirty="0">
                <a:latin typeface="Palatino Linotype" pitchFamily="18" charset="0"/>
              </a:rPr>
              <a:t>Source</a:t>
            </a:r>
            <a:r>
              <a:rPr lang="en-US" sz="1100" dirty="0" smtClean="0">
                <a:latin typeface="Palatino Linotype" pitchFamily="18" charset="0"/>
              </a:rPr>
              <a:t>: www.whitehouse.gov/omb/budget/Historicals</a:t>
            </a:r>
            <a:endParaRPr lang="en-US" sz="1100" dirty="0">
              <a:latin typeface="Palatino Linotype" pitchFamily="18" charset="0"/>
            </a:endParaRPr>
          </a:p>
        </p:txBody>
      </p:sp>
      <p:sp>
        <p:nvSpPr>
          <p:cNvPr id="2" name="Slide Number Placeholder 1"/>
          <p:cNvSpPr>
            <a:spLocks noGrp="1"/>
          </p:cNvSpPr>
          <p:nvPr>
            <p:ph type="sldNum" sz="quarter" idx="12"/>
          </p:nvPr>
        </p:nvSpPr>
        <p:spPr/>
        <p:txBody>
          <a:bodyPr/>
          <a:lstStyle/>
          <a:p>
            <a:pPr>
              <a:defRPr/>
            </a:pPr>
            <a:fld id="{CD43EC15-8CD1-4F78-AF79-067864A2FB3B}" type="slidenum">
              <a:rPr lang="en-US" smtClean="0"/>
              <a:pPr>
                <a:defRPr/>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Factors</a:t>
            </a:r>
            <a:endParaRPr lang="en-US" dirty="0"/>
          </a:p>
        </p:txBody>
      </p:sp>
      <p:sp>
        <p:nvSpPr>
          <p:cNvPr id="3" name="Content Placeholder 2"/>
          <p:cNvSpPr>
            <a:spLocks noGrp="1"/>
          </p:cNvSpPr>
          <p:nvPr>
            <p:ph idx="1"/>
          </p:nvPr>
        </p:nvSpPr>
        <p:spPr>
          <a:xfrm>
            <a:off x="457200" y="1447800"/>
            <a:ext cx="8229600" cy="4525963"/>
          </a:xfrm>
        </p:spPr>
        <p:txBody>
          <a:bodyPr/>
          <a:lstStyle/>
          <a:p>
            <a:r>
              <a:rPr lang="en-US" dirty="0" smtClean="0"/>
              <a:t>Global economic competition</a:t>
            </a:r>
          </a:p>
          <a:p>
            <a:r>
              <a:rPr lang="en-US" dirty="0" smtClean="0"/>
              <a:t>Loss of manufacturing jobs</a:t>
            </a:r>
          </a:p>
          <a:p>
            <a:r>
              <a:rPr lang="en-US" dirty="0" smtClean="0"/>
              <a:t>Erosion of middle class</a:t>
            </a:r>
          </a:p>
          <a:p>
            <a:r>
              <a:rPr lang="en-US" dirty="0"/>
              <a:t>Aging of the population</a:t>
            </a:r>
          </a:p>
          <a:p>
            <a:r>
              <a:rPr lang="en-US" dirty="0" smtClean="0"/>
              <a:t>Unaffordable public sector benefits</a:t>
            </a:r>
          </a:p>
          <a:p>
            <a:r>
              <a:rPr lang="en-US" dirty="0" smtClean="0"/>
              <a:t>Fighting two wars while cutting taxes</a:t>
            </a:r>
          </a:p>
          <a:p>
            <a:r>
              <a:rPr lang="en-US" dirty="0"/>
              <a:t>Explosion of anti-government ideology</a:t>
            </a:r>
          </a:p>
          <a:p>
            <a:r>
              <a:rPr lang="en-US" dirty="0" smtClean="0"/>
              <a:t>Unraveling of </a:t>
            </a:r>
            <a:r>
              <a:rPr lang="en-US" dirty="0" smtClean="0"/>
              <a:t>the American </a:t>
            </a:r>
            <a:r>
              <a:rPr lang="en-US" dirty="0" smtClean="0"/>
              <a:t>dream</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CD43EC15-8CD1-4F78-AF79-067864A2FB3B}" type="slidenum">
              <a:rPr lang="en-US" smtClean="0"/>
              <a:pPr>
                <a:defRPr/>
              </a:pPr>
              <a:t>3</a:t>
            </a:fld>
            <a:endParaRPr lang="en-US" dirty="0"/>
          </a:p>
        </p:txBody>
      </p:sp>
    </p:spTree>
    <p:extLst>
      <p:ext uri="{BB962C8B-B14F-4D97-AF65-F5344CB8AC3E}">
        <p14:creationId xmlns:p14="http://schemas.microsoft.com/office/powerpoint/2010/main" val="32382515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New Political Realities</a:t>
            </a:r>
            <a:endParaRPr lang="en-US" sz="4000" dirty="0"/>
          </a:p>
        </p:txBody>
      </p:sp>
      <p:sp>
        <p:nvSpPr>
          <p:cNvPr id="3" name="Content Placeholder 2"/>
          <p:cNvSpPr>
            <a:spLocks noGrp="1"/>
          </p:cNvSpPr>
          <p:nvPr>
            <p:ph idx="1"/>
          </p:nvPr>
        </p:nvSpPr>
        <p:spPr/>
        <p:txBody>
          <a:bodyPr/>
          <a:lstStyle/>
          <a:p>
            <a:r>
              <a:rPr lang="en-US" dirty="0" smtClean="0"/>
              <a:t>Fracturing of consensus on the role of government</a:t>
            </a:r>
          </a:p>
          <a:p>
            <a:r>
              <a:rPr lang="en-US" dirty="0" smtClean="0"/>
              <a:t>Debate moves to the right</a:t>
            </a:r>
          </a:p>
          <a:p>
            <a:r>
              <a:rPr lang="en-US" dirty="0" smtClean="0"/>
              <a:t>Anti-tax ideology becomes centerpiece of Republican Party</a:t>
            </a:r>
          </a:p>
          <a:p>
            <a:r>
              <a:rPr lang="en-US" dirty="0" smtClean="0"/>
              <a:t>Large federal spending cuts and entitlement reforms will dominate the Washington debate over the next decade</a:t>
            </a:r>
            <a:endParaRPr lang="en-US" dirty="0"/>
          </a:p>
        </p:txBody>
      </p:sp>
      <p:sp>
        <p:nvSpPr>
          <p:cNvPr id="4" name="Slide Number Placeholder 3"/>
          <p:cNvSpPr>
            <a:spLocks noGrp="1"/>
          </p:cNvSpPr>
          <p:nvPr>
            <p:ph type="sldNum" sz="quarter" idx="12"/>
          </p:nvPr>
        </p:nvSpPr>
        <p:spPr/>
        <p:txBody>
          <a:bodyPr/>
          <a:lstStyle/>
          <a:p>
            <a:pPr>
              <a:defRPr/>
            </a:pPr>
            <a:fld id="{CD43EC15-8CD1-4F78-AF79-067864A2FB3B}" type="slidenum">
              <a:rPr lang="en-US" smtClean="0"/>
              <a:pPr>
                <a:defRPr/>
              </a:pPr>
              <a:t>30</a:t>
            </a:fld>
            <a:endParaRPr lang="en-US" dirty="0"/>
          </a:p>
        </p:txBody>
      </p:sp>
    </p:spTree>
    <p:extLst>
      <p:ext uri="{BB962C8B-B14F-4D97-AF65-F5344CB8AC3E}">
        <p14:creationId xmlns:p14="http://schemas.microsoft.com/office/powerpoint/2010/main" val="26321168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Squeeze on State and </a:t>
            </a:r>
            <a:br>
              <a:rPr lang="en-US" dirty="0" smtClean="0"/>
            </a:br>
            <a:r>
              <a:rPr lang="en-US" dirty="0" smtClean="0"/>
              <a:t>Local Governments</a:t>
            </a:r>
            <a:endParaRPr lang="en-US" dirty="0"/>
          </a:p>
        </p:txBody>
      </p:sp>
      <p:sp>
        <p:nvSpPr>
          <p:cNvPr id="3" name="Content Placeholder 2"/>
          <p:cNvSpPr>
            <a:spLocks noGrp="1"/>
          </p:cNvSpPr>
          <p:nvPr>
            <p:ph idx="1"/>
          </p:nvPr>
        </p:nvSpPr>
        <p:spPr/>
        <p:txBody>
          <a:bodyPr/>
          <a:lstStyle/>
          <a:p>
            <a:r>
              <a:rPr lang="en-US" dirty="0" smtClean="0"/>
              <a:t>Federal deficit reduction</a:t>
            </a:r>
          </a:p>
          <a:p>
            <a:r>
              <a:rPr lang="en-US" dirty="0" smtClean="0"/>
              <a:t>Aging of the population</a:t>
            </a:r>
          </a:p>
          <a:p>
            <a:r>
              <a:rPr lang="en-US" dirty="0" smtClean="0"/>
              <a:t>Paying for generous retirement benefits</a:t>
            </a:r>
          </a:p>
          <a:p>
            <a:r>
              <a:rPr lang="en-US" dirty="0" smtClean="0"/>
              <a:t>Public much less receptive to tax increases</a:t>
            </a:r>
          </a:p>
          <a:p>
            <a:r>
              <a:rPr lang="en-US" dirty="0" smtClean="0"/>
              <a:t>Broad distrust of government’s ability to address social problems</a:t>
            </a:r>
            <a:endParaRPr lang="en-US" dirty="0"/>
          </a:p>
        </p:txBody>
      </p:sp>
      <p:sp>
        <p:nvSpPr>
          <p:cNvPr id="4" name="Slide Number Placeholder 3"/>
          <p:cNvSpPr>
            <a:spLocks noGrp="1"/>
          </p:cNvSpPr>
          <p:nvPr>
            <p:ph type="sldNum" sz="quarter" idx="12"/>
          </p:nvPr>
        </p:nvSpPr>
        <p:spPr/>
        <p:txBody>
          <a:bodyPr/>
          <a:lstStyle/>
          <a:p>
            <a:pPr>
              <a:defRPr/>
            </a:pPr>
            <a:fld id="{CD43EC15-8CD1-4F78-AF79-067864A2FB3B}" type="slidenum">
              <a:rPr lang="en-US" smtClean="0"/>
              <a:pPr>
                <a:defRPr/>
              </a:pPr>
              <a:t>31</a:t>
            </a:fld>
            <a:endParaRPr lang="en-US" dirty="0"/>
          </a:p>
        </p:txBody>
      </p:sp>
    </p:spTree>
    <p:extLst>
      <p:ext uri="{BB962C8B-B14F-4D97-AF65-F5344CB8AC3E}">
        <p14:creationId xmlns:p14="http://schemas.microsoft.com/office/powerpoint/2010/main" val="492801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America’s Ascendancy as the Global Economic Power</a:t>
            </a:r>
            <a:endParaRPr lang="en-US" dirty="0"/>
          </a:p>
        </p:txBody>
      </p:sp>
      <p:sp>
        <p:nvSpPr>
          <p:cNvPr id="6" name="Subtitle 5"/>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CD43EC15-8CD1-4F78-AF79-067864A2FB3B}" type="slidenum">
              <a:rPr lang="en-US" smtClean="0"/>
              <a:pPr>
                <a:defRPr/>
              </a:pPr>
              <a:t>4</a:t>
            </a:fld>
            <a:endParaRPr lang="en-US" dirty="0"/>
          </a:p>
        </p:txBody>
      </p:sp>
    </p:spTree>
    <p:extLst>
      <p:ext uri="{BB962C8B-B14F-4D97-AF65-F5344CB8AC3E}">
        <p14:creationId xmlns:p14="http://schemas.microsoft.com/office/powerpoint/2010/main" val="2275145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sz="4000" dirty="0" smtClean="0"/>
              <a:t>Ten-Fold Increase in U.S. Gross National Product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6677276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100" name="Text Box 4"/>
          <p:cNvSpPr txBox="1">
            <a:spLocks noChangeArrowheads="1"/>
          </p:cNvSpPr>
          <p:nvPr/>
        </p:nvSpPr>
        <p:spPr bwMode="auto">
          <a:xfrm>
            <a:off x="838200" y="6172200"/>
            <a:ext cx="3369833"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000" dirty="0">
                <a:latin typeface="Palatino Linotype" pitchFamily="18" charset="0"/>
              </a:rPr>
              <a:t>Source: U.S. Census, Statistical Abstract of the U.S., 1999</a:t>
            </a:r>
          </a:p>
        </p:txBody>
      </p:sp>
      <p:sp>
        <p:nvSpPr>
          <p:cNvPr id="2" name="Slide Number Placeholder 1"/>
          <p:cNvSpPr>
            <a:spLocks noGrp="1"/>
          </p:cNvSpPr>
          <p:nvPr>
            <p:ph type="sldNum" sz="quarter" idx="12"/>
          </p:nvPr>
        </p:nvSpPr>
        <p:spPr/>
        <p:txBody>
          <a:bodyPr/>
          <a:lstStyle/>
          <a:p>
            <a:pPr>
              <a:defRPr/>
            </a:pPr>
            <a:fld id="{CD43EC15-8CD1-4F78-AF79-067864A2FB3B}"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304800"/>
            <a:ext cx="8229600" cy="1143000"/>
          </a:xfrm>
        </p:spPr>
        <p:txBody>
          <a:bodyPr/>
          <a:lstStyle/>
          <a:p>
            <a:pPr eaLnBrk="1" hangingPunct="1"/>
            <a:r>
              <a:rPr lang="en-US" sz="4000" dirty="0" smtClean="0"/>
              <a:t>Growth in Manufacturing Drives Middle Class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5631143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124" name="Text Box 4"/>
          <p:cNvSpPr txBox="1">
            <a:spLocks noChangeArrowheads="1"/>
          </p:cNvSpPr>
          <p:nvPr/>
        </p:nvSpPr>
        <p:spPr bwMode="auto">
          <a:xfrm>
            <a:off x="761999" y="6156958"/>
            <a:ext cx="1704313"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000" dirty="0">
                <a:latin typeface="Palatino Linotype" pitchFamily="18" charset="0"/>
              </a:rPr>
              <a:t>Source: Moody’s Analytics</a:t>
            </a:r>
          </a:p>
        </p:txBody>
      </p:sp>
      <p:sp>
        <p:nvSpPr>
          <p:cNvPr id="2" name="Slide Number Placeholder 1"/>
          <p:cNvSpPr>
            <a:spLocks noGrp="1"/>
          </p:cNvSpPr>
          <p:nvPr>
            <p:ph type="sldNum" sz="quarter" idx="12"/>
          </p:nvPr>
        </p:nvSpPr>
        <p:spPr/>
        <p:txBody>
          <a:bodyPr/>
          <a:lstStyle/>
          <a:p>
            <a:pPr>
              <a:defRPr/>
            </a:pPr>
            <a:fld id="{CD43EC15-8CD1-4F78-AF79-067864A2FB3B}"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4000" dirty="0" smtClean="0"/>
              <a:t>Median </a:t>
            </a:r>
            <a:r>
              <a:rPr lang="en-US" sz="4000" dirty="0"/>
              <a:t>Family Incomes </a:t>
            </a:r>
            <a:r>
              <a:rPr lang="en-US" sz="4000" dirty="0" smtClean="0"/>
              <a:t/>
            </a:r>
            <a:br>
              <a:rPr lang="en-US" sz="4000" dirty="0" smtClean="0"/>
            </a:br>
            <a:r>
              <a:rPr lang="en-US" sz="4000" dirty="0" smtClean="0"/>
              <a:t>Increase Seven-Fold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7077150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148" name="Text Box 4"/>
          <p:cNvSpPr txBox="1">
            <a:spLocks noChangeArrowheads="1"/>
          </p:cNvSpPr>
          <p:nvPr/>
        </p:nvSpPr>
        <p:spPr bwMode="auto">
          <a:xfrm>
            <a:off x="762000" y="6172200"/>
            <a:ext cx="414087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000" dirty="0">
                <a:latin typeface="Palatino Linotype" pitchFamily="18" charset="0"/>
              </a:rPr>
              <a:t>Source: U.S. Census, Statistical Abstract of the U.S., </a:t>
            </a:r>
            <a:r>
              <a:rPr lang="en-US" sz="1000" dirty="0" smtClean="0">
                <a:latin typeface="Palatino Linotype" pitchFamily="18" charset="0"/>
              </a:rPr>
              <a:t>1999  (Table 1427)</a:t>
            </a:r>
            <a:endParaRPr lang="en-US" sz="1000" dirty="0">
              <a:latin typeface="Palatino Linotype" pitchFamily="18" charset="0"/>
            </a:endParaRPr>
          </a:p>
        </p:txBody>
      </p:sp>
      <p:sp>
        <p:nvSpPr>
          <p:cNvPr id="2" name="Slide Number Placeholder 1"/>
          <p:cNvSpPr>
            <a:spLocks noGrp="1"/>
          </p:cNvSpPr>
          <p:nvPr>
            <p:ph type="sldNum" sz="quarter" idx="12"/>
          </p:nvPr>
        </p:nvSpPr>
        <p:spPr/>
        <p:txBody>
          <a:bodyPr/>
          <a:lstStyle/>
          <a:p>
            <a:pPr>
              <a:defRPr/>
            </a:pPr>
            <a:fld id="{CD43EC15-8CD1-4F78-AF79-067864A2FB3B}"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z="4000" dirty="0" smtClean="0"/>
              <a:t>Percent of Owner-Occupied Homes Jumps 50 Percent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6041203"/>
              </p:ext>
            </p:extLst>
          </p:nvPr>
        </p:nvGraphicFramePr>
        <p:xfrm>
          <a:off x="457200" y="1590819"/>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7172" name="Text Box 4"/>
          <p:cNvSpPr txBox="1">
            <a:spLocks noChangeArrowheads="1"/>
          </p:cNvSpPr>
          <p:nvPr/>
        </p:nvSpPr>
        <p:spPr bwMode="auto">
          <a:xfrm>
            <a:off x="762000" y="6096000"/>
            <a:ext cx="3369833"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000" dirty="0">
                <a:latin typeface="Palatino Linotype" pitchFamily="18" charset="0"/>
              </a:rPr>
              <a:t>Source: U.S. Census, Statistical Abstract of the U.S., 1999</a:t>
            </a:r>
          </a:p>
        </p:txBody>
      </p:sp>
      <p:sp>
        <p:nvSpPr>
          <p:cNvPr id="2" name="Slide Number Placeholder 1"/>
          <p:cNvSpPr>
            <a:spLocks noGrp="1"/>
          </p:cNvSpPr>
          <p:nvPr>
            <p:ph type="sldNum" sz="quarter" idx="12"/>
          </p:nvPr>
        </p:nvSpPr>
        <p:spPr/>
        <p:txBody>
          <a:bodyPr/>
          <a:lstStyle/>
          <a:p>
            <a:pPr>
              <a:defRPr/>
            </a:pPr>
            <a:fld id="{CD43EC15-8CD1-4F78-AF79-067864A2FB3B}"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z="4000" dirty="0" smtClean="0"/>
              <a:t>Higher Education Enrollment Soars</a:t>
            </a:r>
          </a:p>
        </p:txBody>
      </p:sp>
      <p:pic>
        <p:nvPicPr>
          <p:cNvPr id="8195"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117600" y="1828800"/>
            <a:ext cx="6883400" cy="3973513"/>
          </a:xfrm>
        </p:spPr>
      </p:pic>
      <p:sp>
        <p:nvSpPr>
          <p:cNvPr id="5" name="TextBox 6"/>
          <p:cNvSpPr txBox="1">
            <a:spLocks noChangeArrowheads="1"/>
          </p:cNvSpPr>
          <p:nvPr/>
        </p:nvSpPr>
        <p:spPr bwMode="auto">
          <a:xfrm>
            <a:off x="766354" y="6019800"/>
            <a:ext cx="6477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a:defRPr/>
            </a:pPr>
            <a:r>
              <a:rPr lang="en-US" sz="1000" dirty="0" smtClean="0">
                <a:latin typeface="+mj-lt"/>
              </a:rPr>
              <a:t>Source: </a:t>
            </a:r>
            <a:r>
              <a:rPr lang="en-US" sz="1000" i="1" dirty="0" smtClean="0">
                <a:latin typeface="+mj-lt"/>
              </a:rPr>
              <a:t>Trends in United States Higher Education from Massification  to Post Massification</a:t>
            </a:r>
            <a:r>
              <a:rPr lang="en-US" sz="1000" dirty="0" smtClean="0">
                <a:latin typeface="+mj-lt"/>
              </a:rPr>
              <a:t>, Patricia J. Gumport et al, Stanford University, 1997</a:t>
            </a:r>
          </a:p>
        </p:txBody>
      </p:sp>
      <p:sp>
        <p:nvSpPr>
          <p:cNvPr id="2" name="Slide Number Placeholder 1"/>
          <p:cNvSpPr>
            <a:spLocks noGrp="1"/>
          </p:cNvSpPr>
          <p:nvPr>
            <p:ph type="sldNum" sz="quarter" idx="12"/>
          </p:nvPr>
        </p:nvSpPr>
        <p:spPr/>
        <p:txBody>
          <a:bodyPr/>
          <a:lstStyle/>
          <a:p>
            <a:pPr>
              <a:defRPr/>
            </a:pPr>
            <a:fld id="{CD43EC15-8CD1-4F78-AF79-067864A2FB3B}" type="slidenum">
              <a:rPr lang="en-US" smtClean="0"/>
              <a:pPr>
                <a:defRPr/>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3015</TotalTime>
  <Words>1026</Words>
  <Application>Microsoft Office PowerPoint</Application>
  <PresentationFormat>On-screen Show (4:3)</PresentationFormat>
  <Paragraphs>160</Paragraphs>
  <Slides>31</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34" baseType="lpstr">
      <vt:lpstr>Office Theme</vt:lpstr>
      <vt:lpstr>Microsoft Excel Chart</vt:lpstr>
      <vt:lpstr>Chart</vt:lpstr>
      <vt:lpstr>The Consequences for State and Local Governments of the End of American Economic Hegemony</vt:lpstr>
      <vt:lpstr>Premise</vt:lpstr>
      <vt:lpstr>Key Factors</vt:lpstr>
      <vt:lpstr>America’s Ascendancy as the Global Economic Power</vt:lpstr>
      <vt:lpstr>Ten-Fold Increase in U.S. Gross National Product</vt:lpstr>
      <vt:lpstr>Growth in Manufacturing Drives Middle Class</vt:lpstr>
      <vt:lpstr>Median Family Incomes  Increase Seven-Fold </vt:lpstr>
      <vt:lpstr>Percent of Owner-Occupied Homes Jumps 50 Percent</vt:lpstr>
      <vt:lpstr>Higher Education Enrollment Soars</vt:lpstr>
      <vt:lpstr>Growth in Power of  Public Sector Unions</vt:lpstr>
      <vt:lpstr>Political Underpinnings</vt:lpstr>
      <vt:lpstr>The Unraveling of the American Dream</vt:lpstr>
      <vt:lpstr>GNP Has Continued to Grow But Underlying Economic and Political Forces Have Changed Dramatically</vt:lpstr>
      <vt:lpstr>U.S. Dominance of Global Economy Erodes</vt:lpstr>
      <vt:lpstr>Dramatic Drop in  Manufacturing Jobs</vt:lpstr>
      <vt:lpstr>Long-Term Decline in Private Sector Unions</vt:lpstr>
      <vt:lpstr>Men’s Real Income Has Fallen Over Past 40 Years</vt:lpstr>
      <vt:lpstr>The Middle Class is Being Left Behind</vt:lpstr>
      <vt:lpstr>U.S. Trailing Other Nations in Educating the Next Generation</vt:lpstr>
      <vt:lpstr>Joseph Stiglitz: 'The American Dream Has Become a Myth'</vt:lpstr>
      <vt:lpstr>A Rapidly Aging Population Adds to the Fiscal Burden</vt:lpstr>
      <vt:lpstr>Fewer Workers Covering More Social Security Beneficiaries</vt:lpstr>
      <vt:lpstr>Staggering Costs of Retirement Benefits</vt:lpstr>
      <vt:lpstr>Public Sector Employees Cost Roughly 30 Percent More Than Private</vt:lpstr>
      <vt:lpstr>Health Care Costs Growing  Twice the Rate of Inflation</vt:lpstr>
      <vt:lpstr>Public Sector Unions  on the Defensive</vt:lpstr>
      <vt:lpstr>Bush Tax Cuts and Recession Drive Down Federal Revenues</vt:lpstr>
      <vt:lpstr>Federal Revenues Fall Below Spending Growth</vt:lpstr>
      <vt:lpstr>The Plague of Federal Deficits</vt:lpstr>
      <vt:lpstr>New Political Realities</vt:lpstr>
      <vt:lpstr>The Squeeze on State and  Local Governments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Percent of Global Gross National Income</dc:title>
  <dc:creator>Andy Bagley</dc:creator>
  <cp:lastModifiedBy>Andy Bagley</cp:lastModifiedBy>
  <cp:revision>121</cp:revision>
  <cp:lastPrinted>2013-01-29T17:01:47Z</cp:lastPrinted>
  <dcterms:created xsi:type="dcterms:W3CDTF">2013-01-10T19:32:44Z</dcterms:created>
  <dcterms:modified xsi:type="dcterms:W3CDTF">2013-01-29T17:07:09Z</dcterms:modified>
</cp:coreProperties>
</file>