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1" r:id="rId2"/>
    <p:sldId id="262" r:id="rId3"/>
    <p:sldId id="267" r:id="rId4"/>
    <p:sldId id="258" r:id="rId5"/>
    <p:sldId id="268" r:id="rId6"/>
    <p:sldId id="265" r:id="rId7"/>
    <p:sldId id="264" r:id="rId8"/>
    <p:sldId id="266" r:id="rId9"/>
    <p:sldId id="259"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1" d="100"/>
          <a:sy n="91" d="100"/>
        </p:scale>
        <p:origin x="-1210" y="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46E06D7-3574-4919-A41C-436C84A2CC87}" type="datetimeFigureOut">
              <a:rPr lang="en-US" smtClean="0"/>
              <a:t>7/26/2013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2740241-0170-4289-B352-E7273FCFE1E5}" type="slidenum">
              <a:rPr lang="en-US" smtClean="0"/>
              <a:t>‹#›</a:t>
            </a:fld>
            <a:endParaRPr lang="en-US"/>
          </a:p>
        </p:txBody>
      </p:sp>
    </p:spTree>
    <p:extLst>
      <p:ext uri="{BB962C8B-B14F-4D97-AF65-F5344CB8AC3E}">
        <p14:creationId xmlns:p14="http://schemas.microsoft.com/office/powerpoint/2010/main" val="558587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40241-0170-4289-B352-E7273FCFE1E5}" type="slidenum">
              <a:rPr lang="en-US" smtClean="0"/>
              <a:t>3</a:t>
            </a:fld>
            <a:endParaRPr lang="en-US"/>
          </a:p>
        </p:txBody>
      </p:sp>
    </p:spTree>
    <p:extLst>
      <p:ext uri="{BB962C8B-B14F-4D97-AF65-F5344CB8AC3E}">
        <p14:creationId xmlns:p14="http://schemas.microsoft.com/office/powerpoint/2010/main" val="9373339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6267450"/>
            <a:ext cx="3446463"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53D95495-0FA7-41B3-9152-76D4F4C85EB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3551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393871A-6181-442E-8911-FDBBEC6828D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3426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2D1F7D-47BC-49F2-9421-CB5716F813F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3120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5613" y="6315075"/>
            <a:ext cx="3125787"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6F0DB6C5-9E9D-4F07-B994-DD650D3675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6058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F64F56-C39C-4271-9D00-B0EF9123976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4267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F95BAB-6D54-456B-811C-FD845F8042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2217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8FA52F5-3E16-4422-8165-DFC55FE57B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7810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6470B24-E71E-463E-9589-15DBFA27365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2072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1B98DE9-486E-44D6-9323-ADBC95D33F9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4160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9C4DD4-D64B-4A7E-BA3B-2F35E62D0C5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3484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7B8FB05-6A1B-4C7A-A3F7-67AE7088287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1955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476999"/>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7AABE30E-83FF-4014-A5AF-0D25AF0ABEAD}"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90100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Palatino Linotype" pitchFamily="18" charset="0"/>
        </a:defRPr>
      </a:lvl2pPr>
      <a:lvl3pPr algn="ctr" rtl="0" eaLnBrk="0" fontAlgn="base" hangingPunct="0">
        <a:spcBef>
          <a:spcPct val="0"/>
        </a:spcBef>
        <a:spcAft>
          <a:spcPct val="0"/>
        </a:spcAft>
        <a:defRPr sz="4400">
          <a:solidFill>
            <a:schemeClr val="tx2"/>
          </a:solidFill>
          <a:latin typeface="Palatino Linotype" pitchFamily="18" charset="0"/>
        </a:defRPr>
      </a:lvl3pPr>
      <a:lvl4pPr algn="ctr" rtl="0" eaLnBrk="0" fontAlgn="base" hangingPunct="0">
        <a:spcBef>
          <a:spcPct val="0"/>
        </a:spcBef>
        <a:spcAft>
          <a:spcPct val="0"/>
        </a:spcAft>
        <a:defRPr sz="4400">
          <a:solidFill>
            <a:schemeClr val="tx2"/>
          </a:solidFill>
          <a:latin typeface="Palatino Linotype" pitchFamily="18" charset="0"/>
        </a:defRPr>
      </a:lvl4pPr>
      <a:lvl5pPr algn="ctr" rtl="0" eaLnBrk="0" fontAlgn="base" hangingPunct="0">
        <a:spcBef>
          <a:spcPct val="0"/>
        </a:spcBef>
        <a:spcAft>
          <a:spcPct val="0"/>
        </a:spcAft>
        <a:defRPr sz="4400">
          <a:solidFill>
            <a:schemeClr val="tx2"/>
          </a:solidFill>
          <a:latin typeface="Palatino Linotype" pitchFamily="18" charset="0"/>
        </a:defRPr>
      </a:lvl5pPr>
      <a:lvl6pPr marL="457200" algn="ctr" rtl="0" fontAlgn="base">
        <a:spcBef>
          <a:spcPct val="0"/>
        </a:spcBef>
        <a:spcAft>
          <a:spcPct val="0"/>
        </a:spcAft>
        <a:defRPr sz="4400">
          <a:solidFill>
            <a:schemeClr val="tx2"/>
          </a:solidFill>
          <a:latin typeface="Palatino Linotype" pitchFamily="18" charset="0"/>
        </a:defRPr>
      </a:lvl6pPr>
      <a:lvl7pPr marL="914400" algn="ctr" rtl="0" fontAlgn="base">
        <a:spcBef>
          <a:spcPct val="0"/>
        </a:spcBef>
        <a:spcAft>
          <a:spcPct val="0"/>
        </a:spcAft>
        <a:defRPr sz="4400">
          <a:solidFill>
            <a:schemeClr val="tx2"/>
          </a:solidFill>
          <a:latin typeface="Palatino Linotype" pitchFamily="18" charset="0"/>
        </a:defRPr>
      </a:lvl7pPr>
      <a:lvl8pPr marL="1371600" algn="ctr" rtl="0" fontAlgn="base">
        <a:spcBef>
          <a:spcPct val="0"/>
        </a:spcBef>
        <a:spcAft>
          <a:spcPct val="0"/>
        </a:spcAft>
        <a:defRPr sz="4400">
          <a:solidFill>
            <a:schemeClr val="tx2"/>
          </a:solidFill>
          <a:latin typeface="Palatino Linotype" pitchFamily="18" charset="0"/>
        </a:defRPr>
      </a:lvl8pPr>
      <a:lvl9pPr marL="1828800" algn="ctr" rtl="0" fontAlgn="base">
        <a:spcBef>
          <a:spcPct val="0"/>
        </a:spcBef>
        <a:spcAft>
          <a:spcPct val="0"/>
        </a:spcAft>
        <a:defRPr sz="4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Controlling Municipal Retiree Health Care Costs</a:t>
            </a:r>
            <a:endParaRPr lang="en-US" dirty="0"/>
          </a:p>
        </p:txBody>
      </p:sp>
      <p:sp>
        <p:nvSpPr>
          <p:cNvPr id="3" name="Subtitle 2"/>
          <p:cNvSpPr>
            <a:spLocks noGrp="1"/>
          </p:cNvSpPr>
          <p:nvPr>
            <p:ph type="subTitle" idx="1"/>
          </p:nvPr>
        </p:nvSpPr>
        <p:spPr/>
        <p:txBody>
          <a:bodyPr/>
          <a:lstStyle/>
          <a:p>
            <a:r>
              <a:rPr lang="en-US" sz="3000" dirty="0"/>
              <a:t>Massachusetts Municipal Management Association (</a:t>
            </a:r>
            <a:r>
              <a:rPr lang="en-US" sz="3000" dirty="0" err="1"/>
              <a:t>MMMA</a:t>
            </a:r>
            <a:r>
              <a:rPr lang="en-US" sz="3000" dirty="0" smtClean="0"/>
              <a:t>)</a:t>
            </a:r>
          </a:p>
          <a:p>
            <a:r>
              <a:rPr lang="en-US" sz="3000" dirty="0" smtClean="0"/>
              <a:t>July 25, 2013</a:t>
            </a:r>
            <a:endParaRPr lang="en-US" sz="3000" dirty="0"/>
          </a:p>
        </p:txBody>
      </p:sp>
    </p:spTree>
    <p:extLst>
      <p:ext uri="{BB962C8B-B14F-4D97-AF65-F5344CB8AC3E}">
        <p14:creationId xmlns:p14="http://schemas.microsoft.com/office/powerpoint/2010/main" val="424339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Retiree Health Care Challenge</a:t>
            </a:r>
            <a:endParaRPr lang="en-US" dirty="0"/>
          </a:p>
        </p:txBody>
      </p:sp>
      <p:sp>
        <p:nvSpPr>
          <p:cNvPr id="3" name="Content Placeholder 2"/>
          <p:cNvSpPr>
            <a:spLocks noGrp="1"/>
          </p:cNvSpPr>
          <p:nvPr>
            <p:ph idx="1"/>
          </p:nvPr>
        </p:nvSpPr>
        <p:spPr/>
        <p:txBody>
          <a:bodyPr/>
          <a:lstStyle/>
          <a:p>
            <a:r>
              <a:rPr lang="en-US" sz="3400" dirty="0"/>
              <a:t>Cities and towns spend an estimated $800 million per year—and growing—on </a:t>
            </a:r>
            <a:r>
              <a:rPr lang="en-US" sz="3400" dirty="0" smtClean="0"/>
              <a:t>retiree health care benefits</a:t>
            </a:r>
            <a:r>
              <a:rPr lang="en-US" sz="3400" dirty="0"/>
              <a:t>.</a:t>
            </a:r>
            <a:endParaRPr lang="en-US" sz="3400" dirty="0" smtClean="0"/>
          </a:p>
          <a:p>
            <a:r>
              <a:rPr lang="en-US" sz="3400" dirty="0" smtClean="0"/>
              <a:t>Even with this spending, municipalities have $30 billion in unfunded retiree health care liabilities—an obligation that is growing every year.</a:t>
            </a:r>
          </a:p>
          <a:p>
            <a:endParaRPr lang="en-US" sz="3400" dirty="0"/>
          </a:p>
        </p:txBody>
      </p:sp>
      <p:sp>
        <p:nvSpPr>
          <p:cNvPr id="4" name="Slide Number Placeholder 3"/>
          <p:cNvSpPr>
            <a:spLocks noGrp="1"/>
          </p:cNvSpPr>
          <p:nvPr>
            <p:ph type="sldNum" sz="quarter" idx="12"/>
          </p:nvPr>
        </p:nvSpPr>
        <p:spPr>
          <a:xfrm>
            <a:off x="6553200" y="6400799"/>
            <a:ext cx="2133600" cy="320675"/>
          </a:xfrm>
        </p:spPr>
        <p:txBody>
          <a:bodyPr/>
          <a:lstStyle/>
          <a:p>
            <a:pPr>
              <a:defRPr/>
            </a:pPr>
            <a:fld id="{6F0DB6C5-9E9D-4F07-B994-DD650D3675C9}"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27296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Reform Proposal Falls Short</a:t>
            </a:r>
            <a:endParaRPr lang="en-US" dirty="0"/>
          </a:p>
        </p:txBody>
      </p:sp>
      <p:sp>
        <p:nvSpPr>
          <p:cNvPr id="3" name="Content Placeholder 2"/>
          <p:cNvSpPr>
            <a:spLocks noGrp="1"/>
          </p:cNvSpPr>
          <p:nvPr>
            <p:ph idx="1"/>
          </p:nvPr>
        </p:nvSpPr>
        <p:spPr/>
        <p:txBody>
          <a:bodyPr>
            <a:noAutofit/>
          </a:bodyPr>
          <a:lstStyle/>
          <a:p>
            <a:r>
              <a:rPr lang="en-US" sz="2400" dirty="0" smtClean="0"/>
              <a:t>The Governor proposed reforms based on the </a:t>
            </a:r>
            <a:r>
              <a:rPr lang="en-US" sz="2400" dirty="0" err="1" smtClean="0"/>
              <a:t>OPEB</a:t>
            </a:r>
            <a:r>
              <a:rPr lang="en-US" sz="2400" dirty="0" smtClean="0"/>
              <a:t> Commission’s recommendations. Although the proposal contains positive eligibility changes, it makes </a:t>
            </a:r>
            <a:r>
              <a:rPr lang="en-US" sz="2400" dirty="0"/>
              <a:t>only minimal progress in controlling </a:t>
            </a:r>
            <a:r>
              <a:rPr lang="en-US" sz="2400" dirty="0" smtClean="0"/>
              <a:t>costs for municipalities. </a:t>
            </a:r>
          </a:p>
          <a:p>
            <a:r>
              <a:rPr lang="en-US" sz="2400" dirty="0" smtClean="0"/>
              <a:t>In a major step backward, the reform strips municipalities of the authority to adjust premium contributions for existing retirees, the most </a:t>
            </a:r>
            <a:r>
              <a:rPr lang="en-US" sz="2400" dirty="0"/>
              <a:t>important tool for controlling </a:t>
            </a:r>
            <a:r>
              <a:rPr lang="en-US" sz="2400" dirty="0" smtClean="0"/>
              <a:t>costs for communities.</a:t>
            </a:r>
            <a:endParaRPr lang="en-US" sz="2400" dirty="0"/>
          </a:p>
          <a:p>
            <a:r>
              <a:rPr lang="en-US" sz="2400" dirty="0" smtClean="0"/>
              <a:t>The reform fails </a:t>
            </a:r>
            <a:r>
              <a:rPr lang="en-US" sz="2400" dirty="0"/>
              <a:t>to </a:t>
            </a:r>
            <a:r>
              <a:rPr lang="en-US" sz="2400" dirty="0" smtClean="0"/>
              <a:t>pro-rate </a:t>
            </a:r>
            <a:r>
              <a:rPr lang="en-US" sz="2400" dirty="0"/>
              <a:t>benefits for municipal part-time employees. </a:t>
            </a:r>
            <a:r>
              <a:rPr lang="en-US" sz="2400" dirty="0" smtClean="0"/>
              <a:t>In most cases, they will still be eligible for the same benefits as full-time employees after just 10 years of part-time service. </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365155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Options Under Existing Law</a:t>
            </a:r>
            <a:endParaRPr lang="en-US" dirty="0"/>
          </a:p>
        </p:txBody>
      </p:sp>
      <p:sp>
        <p:nvSpPr>
          <p:cNvPr id="3" name="Content Placeholder 2"/>
          <p:cNvSpPr>
            <a:spLocks noGrp="1"/>
          </p:cNvSpPr>
          <p:nvPr>
            <p:ph idx="1"/>
          </p:nvPr>
        </p:nvSpPr>
        <p:spPr>
          <a:xfrm>
            <a:off x="457200" y="1524000"/>
            <a:ext cx="8229600" cy="4678363"/>
          </a:xfrm>
        </p:spPr>
        <p:txBody>
          <a:bodyPr/>
          <a:lstStyle/>
          <a:p>
            <a:r>
              <a:rPr lang="en-US" dirty="0" smtClean="0"/>
              <a:t>Nevertheless, municipalities have important options under current law to help control costs and reduce long-term liabilities. The options fall into four categories:</a:t>
            </a:r>
          </a:p>
          <a:p>
            <a:pPr lvl="1"/>
            <a:r>
              <a:rPr lang="en-US" dirty="0" smtClean="0"/>
              <a:t>Strengthen analysis and public awareness</a:t>
            </a:r>
          </a:p>
          <a:p>
            <a:pPr lvl="1"/>
            <a:r>
              <a:rPr lang="en-US" dirty="0" smtClean="0"/>
              <a:t>Tighten eligibility requirements</a:t>
            </a:r>
          </a:p>
          <a:p>
            <a:pPr lvl="1"/>
            <a:r>
              <a:rPr lang="en-US" dirty="0" smtClean="0"/>
              <a:t>Adjust premium shares</a:t>
            </a:r>
          </a:p>
          <a:p>
            <a:pPr lvl="1"/>
            <a:r>
              <a:rPr lang="en-US" dirty="0" smtClean="0"/>
              <a:t>Control health care costs</a:t>
            </a:r>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601550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 Analysis and Public Awareness</a:t>
            </a:r>
            <a:endParaRPr lang="en-US" dirty="0"/>
          </a:p>
        </p:txBody>
      </p:sp>
      <p:sp>
        <p:nvSpPr>
          <p:cNvPr id="3" name="Content Placeholder 2"/>
          <p:cNvSpPr>
            <a:spLocks noGrp="1"/>
          </p:cNvSpPr>
          <p:nvPr>
            <p:ph idx="1"/>
          </p:nvPr>
        </p:nvSpPr>
        <p:spPr/>
        <p:txBody>
          <a:bodyPr/>
          <a:lstStyle/>
          <a:p>
            <a:r>
              <a:rPr lang="en-US" sz="2600" dirty="0"/>
              <a:t>Create a separate line item in the municipal budget for retiree health care expenses to measure annual spending and year-to-year growth in costs</a:t>
            </a:r>
            <a:r>
              <a:rPr lang="en-US" sz="2600" dirty="0" smtClean="0"/>
              <a:t>.</a:t>
            </a:r>
          </a:p>
          <a:p>
            <a:pPr lvl="1"/>
            <a:r>
              <a:rPr lang="en-US" sz="2200" dirty="0" smtClean="0"/>
              <a:t>Additional metrics may include percentage of operating budget, share of total health care costs, annual growth in retiree health care vs. annual growth in property tax revenues, and the cost per resident to meet the liability.</a:t>
            </a:r>
          </a:p>
          <a:p>
            <a:r>
              <a:rPr lang="en-US" sz="2600" dirty="0" smtClean="0"/>
              <a:t>Raise awareness of the issue for residents by publishing analysis and valuations through selectmen/council meetings, local newspapers, etc.</a:t>
            </a:r>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3520826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Tighten Eligibility Requirements</a:t>
            </a:r>
            <a:endParaRPr lang="en-US" dirty="0"/>
          </a:p>
        </p:txBody>
      </p:sp>
      <p:sp>
        <p:nvSpPr>
          <p:cNvPr id="3" name="Content Placeholder 2"/>
          <p:cNvSpPr>
            <a:spLocks noGrp="1"/>
          </p:cNvSpPr>
          <p:nvPr>
            <p:ph idx="1"/>
          </p:nvPr>
        </p:nvSpPr>
        <p:spPr/>
        <p:txBody>
          <a:bodyPr/>
          <a:lstStyle/>
          <a:p>
            <a:pPr marL="514350" indent="-514350"/>
            <a:r>
              <a:rPr lang="en-US" dirty="0" smtClean="0"/>
              <a:t>Implement a continuous service policy that requires employees to retire directly from the municipality in order to receive retiree health care benefits. </a:t>
            </a:r>
          </a:p>
          <a:p>
            <a:pPr marL="514350" indent="-514350"/>
            <a:r>
              <a:rPr lang="en-US" dirty="0" smtClean="0"/>
              <a:t>In calculating years of service for eligibility, change local regulations so that part-time service is pro-rated based on a full-time schedule.</a:t>
            </a:r>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318599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Reduce Municipal Share of Premiums</a:t>
            </a:r>
            <a:endParaRPr lang="en-US" dirty="0"/>
          </a:p>
        </p:txBody>
      </p:sp>
      <p:sp>
        <p:nvSpPr>
          <p:cNvPr id="3" name="Content Placeholder 2"/>
          <p:cNvSpPr>
            <a:spLocks noGrp="1"/>
          </p:cNvSpPr>
          <p:nvPr>
            <p:ph idx="1"/>
          </p:nvPr>
        </p:nvSpPr>
        <p:spPr/>
        <p:txBody>
          <a:bodyPr/>
          <a:lstStyle/>
          <a:p>
            <a:pPr marL="514350" indent="-514350"/>
            <a:r>
              <a:rPr lang="en-US" sz="3000" dirty="0" smtClean="0"/>
              <a:t>Under </a:t>
            </a:r>
            <a:r>
              <a:rPr lang="en-US" sz="3000" dirty="0"/>
              <a:t>current law, </a:t>
            </a:r>
            <a:r>
              <a:rPr lang="en-US" sz="3000" dirty="0" smtClean="0"/>
              <a:t>communities </a:t>
            </a:r>
            <a:r>
              <a:rPr lang="en-US" sz="3000" dirty="0"/>
              <a:t>can reduce </a:t>
            </a:r>
            <a:r>
              <a:rPr lang="en-US" sz="3000" dirty="0" smtClean="0"/>
              <a:t>their share of premium contributions </a:t>
            </a:r>
            <a:r>
              <a:rPr lang="en-US" sz="3000" dirty="0"/>
              <a:t>to 50 </a:t>
            </a:r>
            <a:r>
              <a:rPr lang="en-US" sz="3000" dirty="0" smtClean="0"/>
              <a:t>percent. This adjustment can be made for both current and future retirees.</a:t>
            </a:r>
          </a:p>
          <a:p>
            <a:pPr marL="914400" lvl="1" indent="-514350"/>
            <a:r>
              <a:rPr lang="en-US" sz="2600" dirty="0" smtClean="0"/>
              <a:t>For every percentage point that a municipality reduces its contribution, it can expect roughly a one percent decrease in the unfunded liability.</a:t>
            </a:r>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363152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Costs: Implement Municipal Health Reform</a:t>
            </a:r>
            <a:endParaRPr lang="en-US" dirty="0"/>
          </a:p>
        </p:txBody>
      </p:sp>
      <p:sp>
        <p:nvSpPr>
          <p:cNvPr id="3" name="Content Placeholder 2"/>
          <p:cNvSpPr>
            <a:spLocks noGrp="1"/>
          </p:cNvSpPr>
          <p:nvPr>
            <p:ph idx="1"/>
          </p:nvPr>
        </p:nvSpPr>
        <p:spPr>
          <a:xfrm>
            <a:off x="457200" y="1676400"/>
            <a:ext cx="8229600" cy="4525963"/>
          </a:xfrm>
        </p:spPr>
        <p:txBody>
          <a:bodyPr/>
          <a:lstStyle/>
          <a:p>
            <a:r>
              <a:rPr lang="en-US" sz="2800" dirty="0" smtClean="0"/>
              <a:t>More </a:t>
            </a:r>
            <a:r>
              <a:rPr lang="en-US" sz="2800" dirty="0"/>
              <a:t>than 200 municipalities and regional school districts have adopted modest changes in health plans to achieve savings of $205 million in the first year, double the initial estimate</a:t>
            </a:r>
            <a:r>
              <a:rPr lang="en-US" sz="2800" dirty="0" smtClean="0"/>
              <a:t>.</a:t>
            </a:r>
          </a:p>
          <a:p>
            <a:r>
              <a:rPr lang="en-US" sz="2800" dirty="0"/>
              <a:t>Municipal health reform will achieve even greater savings over the long term by slowing the rate of growth of health costs. While </a:t>
            </a:r>
            <a:r>
              <a:rPr lang="en-US" sz="2800" dirty="0" smtClean="0"/>
              <a:t>important, these savings alone will not make retiree health care affordable.</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3587443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Costs: Anticipate the Cadillac Tax</a:t>
            </a:r>
            <a:endParaRPr lang="en-US" dirty="0"/>
          </a:p>
        </p:txBody>
      </p:sp>
      <p:sp>
        <p:nvSpPr>
          <p:cNvPr id="3" name="Content Placeholder 2"/>
          <p:cNvSpPr>
            <a:spLocks noGrp="1"/>
          </p:cNvSpPr>
          <p:nvPr>
            <p:ph idx="1"/>
          </p:nvPr>
        </p:nvSpPr>
        <p:spPr>
          <a:xfrm>
            <a:off x="457200" y="1676400"/>
            <a:ext cx="8229600" cy="4525963"/>
          </a:xfrm>
        </p:spPr>
        <p:txBody>
          <a:bodyPr>
            <a:normAutofit fontScale="85000" lnSpcReduction="10000"/>
          </a:bodyPr>
          <a:lstStyle/>
          <a:p>
            <a:r>
              <a:rPr lang="en-US" dirty="0" smtClean="0"/>
              <a:t>Federal health reform includes a tax on especially rich health plans—those with premiums of $27,500 for family coverage or $10,200 for individuals will be subject to a 40 percent tax in 2018.</a:t>
            </a:r>
          </a:p>
          <a:p>
            <a:r>
              <a:rPr lang="en-US" dirty="0" smtClean="0"/>
              <a:t>Some municipal plans offered to </a:t>
            </a:r>
            <a:r>
              <a:rPr lang="en-US" dirty="0"/>
              <a:t>both pre-65 retirees and active employees already </a:t>
            </a:r>
            <a:r>
              <a:rPr lang="en-US" dirty="0" smtClean="0"/>
              <a:t>surpass that threshold.</a:t>
            </a:r>
          </a:p>
          <a:p>
            <a:r>
              <a:rPr lang="en-US" dirty="0" smtClean="0"/>
              <a:t>Communities should begin to eliminate these high premium plans or establish clear rules addressing who is responsible for the tax (employer or employee).</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pPr>
              <a:defRPr/>
            </a:pPr>
            <a:fld id="{6F0DB6C5-9E9D-4F07-B994-DD650D3675C9}"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375932833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TotalTime>
  <Words>570</Words>
  <Application>Microsoft Office PowerPoint</Application>
  <PresentationFormat>On-screen Show (4:3)</PresentationFormat>
  <Paragraphs>42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Controlling Municipal Retiree Health Care Costs</vt:lpstr>
      <vt:lpstr>The Retiree Health Care Challenge</vt:lpstr>
      <vt:lpstr>Reform Proposal Falls Short</vt:lpstr>
      <vt:lpstr>Options Under Existing Law</vt:lpstr>
      <vt:lpstr>Improve Analysis and Public Awareness</vt:lpstr>
      <vt:lpstr>Tighten Eligibility Requirements</vt:lpstr>
      <vt:lpstr>Reduce Municipal Share of Premiums</vt:lpstr>
      <vt:lpstr>Reduce Costs: Implement Municipal Health Reform</vt:lpstr>
      <vt:lpstr>Reduce Costs: Anticipate the Cadillac Tax</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Carolyn Ryan</dc:creator>
  <cp:lastModifiedBy>Andy Bagley</cp:lastModifiedBy>
  <cp:revision>28</cp:revision>
  <cp:lastPrinted>2013-07-18T14:48:53Z</cp:lastPrinted>
  <dcterms:created xsi:type="dcterms:W3CDTF">2013-07-11T19:53:00Z</dcterms:created>
  <dcterms:modified xsi:type="dcterms:W3CDTF">2013-07-26T20:21:18Z</dcterms:modified>
</cp:coreProperties>
</file>